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35" r:id="rId3"/>
    <p:sldId id="257" r:id="rId4"/>
    <p:sldId id="336" r:id="rId5"/>
    <p:sldId id="337" r:id="rId6"/>
    <p:sldId id="329" r:id="rId7"/>
    <p:sldId id="339" r:id="rId8"/>
    <p:sldId id="330" r:id="rId9"/>
    <p:sldId id="326" r:id="rId10"/>
    <p:sldId id="350" r:id="rId11"/>
    <p:sldId id="327" r:id="rId12"/>
    <p:sldId id="331" r:id="rId13"/>
    <p:sldId id="338" r:id="rId14"/>
    <p:sldId id="351" r:id="rId15"/>
    <p:sldId id="352" r:id="rId16"/>
    <p:sldId id="353" r:id="rId17"/>
    <p:sldId id="354" r:id="rId18"/>
    <p:sldId id="346" r:id="rId19"/>
    <p:sldId id="34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7470" autoAdjust="0"/>
  </p:normalViewPr>
  <p:slideViewPr>
    <p:cSldViewPr snapToGrid="0">
      <p:cViewPr>
        <p:scale>
          <a:sx n="150" d="100"/>
          <a:sy n="150" d="100"/>
        </p:scale>
        <p:origin x="9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5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364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45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2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96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6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Adb</a:t>
            </a:r>
            <a:r>
              <a:rPr lang="ko-KR" altLang="en-US" dirty="0"/>
              <a:t> </a:t>
            </a:r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 err="1"/>
              <a:t>dumpsys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r>
              <a:rPr lang="en-US" altLang="ko-KR" dirty="0"/>
              <a:t>activities</a:t>
            </a:r>
            <a:r>
              <a:rPr lang="ko-KR" altLang="en-US" dirty="0"/>
              <a:t> </a:t>
            </a:r>
            <a:r>
              <a:rPr lang="en-US" altLang="ko-KR" dirty="0"/>
              <a:t>| grep ‘</a:t>
            </a:r>
            <a:r>
              <a:rPr lang="en-US" altLang="ko-KR" dirty="0" err="1"/>
              <a:t>com.example.launchmode_standard</a:t>
            </a:r>
            <a:r>
              <a:rPr lang="en-US" altLang="ko-KR" dirty="0"/>
              <a:t>’ | grep ‘</a:t>
            </a:r>
            <a:r>
              <a:rPr lang="en-US" altLang="ko-KR" dirty="0" err="1"/>
              <a:t>ActivityRecord</a:t>
            </a:r>
            <a:r>
              <a:rPr lang="en-US" altLang="ko-KR" dirty="0"/>
              <a:t>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1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4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5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3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18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6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7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86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2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1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droiddevelopers/the-android-lifecycle-cheat-sheet-part-iv-49946659b09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manifest/activity-el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search?q=&#53076;&#47196;&#45208;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xample.com/" TargetMode="External"/><Relationship Id="rId4" Type="http://schemas.openxmlformats.org/officeDocument/2006/relationships/hyperlink" Target="https://john.doe@www.example.com:123/forum/questions/?tag=networking&amp;order=newest#t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391C665-0D14-40A8-5AA1-C5CB2E76BD9D}"/>
              </a:ext>
            </a:extLst>
          </p:cNvPr>
          <p:cNvGrpSpPr/>
          <p:nvPr/>
        </p:nvGrpSpPr>
        <p:grpSpPr>
          <a:xfrm>
            <a:off x="2952740" y="4151662"/>
            <a:ext cx="2807530" cy="2258503"/>
            <a:chOff x="7672226" y="3166556"/>
            <a:chExt cx="2853950" cy="22958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249A7F-A241-32F1-1CB6-1C20ABF90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8936"/>
            <a:stretch/>
          </p:blipFill>
          <p:spPr>
            <a:xfrm>
              <a:off x="7672226" y="3166556"/>
              <a:ext cx="962300" cy="22958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7CFB76-9C1A-A787-BAC0-5BA4E3903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132"/>
            <a:stretch/>
          </p:blipFill>
          <p:spPr>
            <a:xfrm>
              <a:off x="8624231" y="3166556"/>
              <a:ext cx="1901945" cy="229584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 (Transparent Activity)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49" y="951535"/>
            <a:ext cx="3121335" cy="481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59C543-4227-3876-4037-4FEBCCC7B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28" y="949563"/>
            <a:ext cx="3852107" cy="9728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1802" y="951535"/>
            <a:ext cx="162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E38649-35EC-BD77-6E99-D034F765D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4950" y="951535"/>
            <a:ext cx="1620000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736091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75851-9F9F-2D4C-31F7-C83EE2598AD7}"/>
              </a:ext>
            </a:extLst>
          </p:cNvPr>
          <p:cNvSpPr txBox="1"/>
          <p:nvPr/>
        </p:nvSpPr>
        <p:spPr>
          <a:xfrm>
            <a:off x="3603628" y="736091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Themes.xml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E727A1-4ACF-E18C-3700-06119C7813D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039225" y="2391534"/>
            <a:ext cx="100572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E75BC-7677-8797-B502-D9E7E317AFC6}"/>
              </a:ext>
            </a:extLst>
          </p:cNvPr>
          <p:cNvCxnSpPr>
            <a:cxnSpLocks/>
          </p:cNvCxnSpPr>
          <p:nvPr/>
        </p:nvCxnSpPr>
        <p:spPr>
          <a:xfrm flipH="1">
            <a:off x="9501802" y="3185176"/>
            <a:ext cx="11908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1E091170-16F4-09B6-894D-D68270FE5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7" b="941"/>
          <a:stretch/>
        </p:blipFill>
        <p:spPr bwMode="auto">
          <a:xfrm>
            <a:off x="472133" y="3338735"/>
            <a:ext cx="1973150" cy="339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447FC9-7617-44F3-9B49-0B96E6B2EA72}"/>
              </a:ext>
            </a:extLst>
          </p:cNvPr>
          <p:cNvSpPr/>
          <p:nvPr/>
        </p:nvSpPr>
        <p:spPr>
          <a:xfrm>
            <a:off x="3909516" y="4155761"/>
            <a:ext cx="1850754" cy="5679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DC3620-99D4-21A6-F27B-36935E271447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760270" y="4439732"/>
            <a:ext cx="376724" cy="2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71A632-1BCA-EE8D-F263-DEB439474109}"/>
              </a:ext>
            </a:extLst>
          </p:cNvPr>
          <p:cNvSpPr txBox="1"/>
          <p:nvPr/>
        </p:nvSpPr>
        <p:spPr>
          <a:xfrm>
            <a:off x="6136994" y="4316851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Activity 1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5B6BC-CD93-F411-FFB4-2C20195F42CD}"/>
              </a:ext>
            </a:extLst>
          </p:cNvPr>
          <p:cNvSpPr/>
          <p:nvPr/>
        </p:nvSpPr>
        <p:spPr>
          <a:xfrm>
            <a:off x="3909516" y="4767262"/>
            <a:ext cx="1850754" cy="7794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7BEA9C-EECE-288E-63B5-211ADA0A579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5760270" y="5156992"/>
            <a:ext cx="417137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620FDC-C21F-BB80-5FC7-B65709F7DA85}"/>
              </a:ext>
            </a:extLst>
          </p:cNvPr>
          <p:cNvSpPr txBox="1"/>
          <p:nvPr/>
        </p:nvSpPr>
        <p:spPr>
          <a:xfrm>
            <a:off x="6177407" y="5033881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Activity 2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7C04A5-C47E-E85E-780F-ADBA6657EFA6}"/>
              </a:ext>
            </a:extLst>
          </p:cNvPr>
          <p:cNvSpPr/>
          <p:nvPr/>
        </p:nvSpPr>
        <p:spPr>
          <a:xfrm>
            <a:off x="3909516" y="5590283"/>
            <a:ext cx="1850754" cy="8198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B88365B-4487-ED9D-C156-597C5E1EB184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5760270" y="5997132"/>
            <a:ext cx="417137" cy="30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F1B0D7-5C97-9E39-5B15-7AB51C765856}"/>
              </a:ext>
            </a:extLst>
          </p:cNvPr>
          <p:cNvSpPr txBox="1"/>
          <p:nvPr/>
        </p:nvSpPr>
        <p:spPr>
          <a:xfrm>
            <a:off x="6177407" y="5874021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닫기 버튼 클릭 </a:t>
            </a:r>
            <a:r>
              <a:rPr lang="en-US" altLang="ko-KR" sz="1000" dirty="0"/>
              <a:t>(Back)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A6CE713-6B47-B085-48E6-83EBEAED0439}"/>
              </a:ext>
            </a:extLst>
          </p:cNvPr>
          <p:cNvCxnSpPr>
            <a:cxnSpLocks/>
          </p:cNvCxnSpPr>
          <p:nvPr/>
        </p:nvCxnSpPr>
        <p:spPr>
          <a:xfrm flipV="1">
            <a:off x="1255434" y="5199506"/>
            <a:ext cx="273955" cy="2201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53CB60-F544-3EC5-90F0-2E195430C43F}"/>
              </a:ext>
            </a:extLst>
          </p:cNvPr>
          <p:cNvCxnSpPr>
            <a:cxnSpLocks/>
          </p:cNvCxnSpPr>
          <p:nvPr/>
        </p:nvCxnSpPr>
        <p:spPr>
          <a:xfrm>
            <a:off x="2240783" y="5150146"/>
            <a:ext cx="0" cy="5390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8D28EE7-EAFB-6C04-0DBB-4C2D3E388EFD}"/>
              </a:ext>
            </a:extLst>
          </p:cNvPr>
          <p:cNvCxnSpPr>
            <a:cxnSpLocks/>
          </p:cNvCxnSpPr>
          <p:nvPr/>
        </p:nvCxnSpPr>
        <p:spPr>
          <a:xfrm flipH="1">
            <a:off x="1301750" y="6144275"/>
            <a:ext cx="361658" cy="1739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D946352-58D5-0ECF-02BC-0447BD11C507}"/>
              </a:ext>
            </a:extLst>
          </p:cNvPr>
          <p:cNvCxnSpPr>
            <a:cxnSpLocks/>
          </p:cNvCxnSpPr>
          <p:nvPr/>
        </p:nvCxnSpPr>
        <p:spPr>
          <a:xfrm>
            <a:off x="1301750" y="6362700"/>
            <a:ext cx="36165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8B4763-F960-3C95-A3EB-E3DB8EC3AE16}"/>
              </a:ext>
            </a:extLst>
          </p:cNvPr>
          <p:cNvSpPr txBox="1"/>
          <p:nvPr/>
        </p:nvSpPr>
        <p:spPr>
          <a:xfrm>
            <a:off x="7841389" y="4005294"/>
            <a:ext cx="4145824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특이사항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배경이 투명한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실행할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이전의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</a:t>
            </a:r>
            <a:r>
              <a:rPr lang="en-US" altLang="ko-KR" sz="1000" dirty="0"/>
              <a:t>onPause </a:t>
            </a:r>
            <a:r>
              <a:rPr lang="ko-KR" altLang="en-US" sz="1000" dirty="0"/>
              <a:t>상태에서 머물러 있는다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000" dirty="0"/>
              <a:t>onStop</a:t>
            </a:r>
            <a:r>
              <a:rPr lang="ko-KR" altLang="en-US" sz="1000" dirty="0"/>
              <a:t>이 호출되지 않는다</a:t>
            </a:r>
            <a:r>
              <a:rPr lang="en-US" altLang="ko-KR" sz="1000" dirty="0"/>
              <a:t>.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5A94BAF-9562-8AFF-BCC2-59651E7019CB}"/>
              </a:ext>
            </a:extLst>
          </p:cNvPr>
          <p:cNvCxnSpPr/>
          <p:nvPr/>
        </p:nvCxnSpPr>
        <p:spPr>
          <a:xfrm>
            <a:off x="1171575" y="1314450"/>
            <a:ext cx="226090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1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9337A3F9-6C38-A993-4771-BAD1E18FAB2F}"/>
              </a:ext>
            </a:extLst>
          </p:cNvPr>
          <p:cNvGrpSpPr/>
          <p:nvPr/>
        </p:nvGrpSpPr>
        <p:grpSpPr>
          <a:xfrm>
            <a:off x="5798878" y="821158"/>
            <a:ext cx="3344217" cy="2073497"/>
            <a:chOff x="5008948" y="1275164"/>
            <a:chExt cx="4044489" cy="2507683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F1681D7-005B-5723-B676-B9A222349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39" r="82213"/>
            <a:stretch/>
          </p:blipFill>
          <p:spPr>
            <a:xfrm>
              <a:off x="5008948" y="1275164"/>
              <a:ext cx="1009863" cy="250542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F612D05C-106B-E677-901B-78ED1D276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09"/>
            <a:stretch/>
          </p:blipFill>
          <p:spPr>
            <a:xfrm>
              <a:off x="6018811" y="1277422"/>
              <a:ext cx="3034626" cy="25054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903AF0-4FE7-CB0C-5C64-AEEF1F3B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076" y="3884726"/>
            <a:ext cx="1620000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85DB66-EBDD-22D7-128C-61D4B928C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829" y="3884726"/>
            <a:ext cx="1620000" cy="28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48B934-46CA-58F2-6907-9A1989E340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491" y="975442"/>
            <a:ext cx="4635113" cy="27636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4E8E5F-DCBC-17A7-9E3D-425F411D0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49" y="4358271"/>
            <a:ext cx="2861126" cy="1119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11ABB3-ECC5-CBDF-1448-730D6F6202FC}"/>
              </a:ext>
            </a:extLst>
          </p:cNvPr>
          <p:cNvSpPr txBox="1"/>
          <p:nvPr/>
        </p:nvSpPr>
        <p:spPr>
          <a:xfrm>
            <a:off x="311149" y="746498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MainActivity.java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34287-7895-4B13-4FB9-1B64A76163D9}"/>
              </a:ext>
            </a:extLst>
          </p:cNvPr>
          <p:cNvSpPr txBox="1"/>
          <p:nvPr/>
        </p:nvSpPr>
        <p:spPr>
          <a:xfrm>
            <a:off x="311149" y="411205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Login.java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D354BF-ACB7-F4D6-5E73-5E9E9944F7FC}"/>
              </a:ext>
            </a:extLst>
          </p:cNvPr>
          <p:cNvSpPr txBox="1"/>
          <p:nvPr/>
        </p:nvSpPr>
        <p:spPr>
          <a:xfrm>
            <a:off x="220996" y="3739043"/>
            <a:ext cx="495659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- Handler( ).</a:t>
            </a:r>
            <a:r>
              <a:rPr lang="en-US" altLang="ko-KR" sz="800" dirty="0" err="1"/>
              <a:t>postDelayed</a:t>
            </a:r>
            <a:r>
              <a:rPr lang="en-US" altLang="ko-KR" sz="800" dirty="0"/>
              <a:t>( )</a:t>
            </a:r>
            <a:r>
              <a:rPr lang="ko-KR" altLang="en-US" sz="800" dirty="0"/>
              <a:t>를 통해 </a:t>
            </a:r>
            <a:r>
              <a:rPr lang="en-US" altLang="ko-KR" sz="800" dirty="0"/>
              <a:t>SPLASH_TIMEOUT (2</a:t>
            </a:r>
            <a:r>
              <a:rPr lang="ko-KR" altLang="en-US" sz="800" dirty="0"/>
              <a:t>초</a:t>
            </a:r>
            <a:r>
              <a:rPr lang="en-US" altLang="ko-KR" sz="800" dirty="0"/>
              <a:t>)</a:t>
            </a:r>
            <a:r>
              <a:rPr lang="ko-KR" altLang="en-US" sz="800" dirty="0"/>
              <a:t>가 지난 후</a:t>
            </a:r>
            <a:r>
              <a:rPr lang="en-US" altLang="ko-KR" sz="800" dirty="0"/>
              <a:t>, </a:t>
            </a:r>
            <a:r>
              <a:rPr lang="en-US" altLang="ko-KR" sz="800" dirty="0" err="1"/>
              <a:t>LoginActivity</a:t>
            </a:r>
            <a:r>
              <a:rPr lang="ko-KR" altLang="en-US" sz="800" dirty="0"/>
              <a:t>를 시작하도록 한다</a:t>
            </a:r>
            <a:r>
              <a:rPr lang="en-US" altLang="ko-KR" sz="800" dirty="0"/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13FFBF8-1308-3D94-A9E2-61C0CD0D13DA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7461076" y="5324726"/>
            <a:ext cx="1196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EE9489-A421-8E92-7989-0F010BAF64B1}"/>
              </a:ext>
            </a:extLst>
          </p:cNvPr>
          <p:cNvSpPr txBox="1"/>
          <p:nvPr/>
        </p:nvSpPr>
        <p:spPr>
          <a:xfrm>
            <a:off x="7574690" y="5387794"/>
            <a:ext cx="914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초 뒤 이동</a:t>
            </a:r>
            <a:endParaRPr lang="en-US" altLang="ko-K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671B5-4948-8D08-175A-AD1C0F91ED87}"/>
              </a:ext>
            </a:extLst>
          </p:cNvPr>
          <p:cNvSpPr txBox="1"/>
          <p:nvPr/>
        </p:nvSpPr>
        <p:spPr>
          <a:xfrm>
            <a:off x="5798878" y="363799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MainActivity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8A6A1-0FE7-2D34-51EB-B634209749ED}"/>
              </a:ext>
            </a:extLst>
          </p:cNvPr>
          <p:cNvSpPr txBox="1"/>
          <p:nvPr/>
        </p:nvSpPr>
        <p:spPr>
          <a:xfrm>
            <a:off x="8573434" y="363799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LoginActivity</a:t>
            </a:r>
            <a:endParaRPr lang="en-US" altLang="ko-KR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9AA79F-FFA4-14B8-6F00-45154AF4CB66}"/>
              </a:ext>
            </a:extLst>
          </p:cNvPr>
          <p:cNvSpPr/>
          <p:nvPr/>
        </p:nvSpPr>
        <p:spPr>
          <a:xfrm>
            <a:off x="6633891" y="825460"/>
            <a:ext cx="1597287" cy="5050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C24C49-28BF-1D66-39AA-03CD4F972369}"/>
              </a:ext>
            </a:extLst>
          </p:cNvPr>
          <p:cNvSpPr/>
          <p:nvPr/>
        </p:nvSpPr>
        <p:spPr>
          <a:xfrm>
            <a:off x="6633891" y="1857906"/>
            <a:ext cx="1597287" cy="6702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D0B4AC-0A84-D6BB-A54F-FC61267E92C9}"/>
              </a:ext>
            </a:extLst>
          </p:cNvPr>
          <p:cNvSpPr/>
          <p:nvPr/>
        </p:nvSpPr>
        <p:spPr>
          <a:xfrm>
            <a:off x="6633891" y="2528171"/>
            <a:ext cx="1597287" cy="3646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F63C65-209A-6D23-83F1-77D046144534}"/>
              </a:ext>
            </a:extLst>
          </p:cNvPr>
          <p:cNvSpPr txBox="1"/>
          <p:nvPr/>
        </p:nvSpPr>
        <p:spPr>
          <a:xfrm>
            <a:off x="9509164" y="954880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MainActivity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3ECE29-5863-1442-5DD7-2FCCC8ED0CD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 flipV="1">
            <a:off x="8231178" y="1077991"/>
            <a:ext cx="1277986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377B018-13FB-DB6A-2A93-C37C6A854A22}"/>
              </a:ext>
            </a:extLst>
          </p:cNvPr>
          <p:cNvSpPr txBox="1"/>
          <p:nvPr/>
        </p:nvSpPr>
        <p:spPr>
          <a:xfrm>
            <a:off x="9509163" y="2072911"/>
            <a:ext cx="2037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초 뒤</a:t>
            </a:r>
            <a:r>
              <a:rPr lang="en-US" altLang="ko-KR" sz="1000" dirty="0"/>
              <a:t>, Login Activity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97F866-092B-3ABC-30A1-593C9A35CAD6}"/>
              </a:ext>
            </a:extLst>
          </p:cNvPr>
          <p:cNvSpPr txBox="1"/>
          <p:nvPr/>
        </p:nvSpPr>
        <p:spPr>
          <a:xfrm>
            <a:off x="9509164" y="2585366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MainActivity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1FEBBA-0F89-C2CA-F91D-390828B91C72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8231178" y="2193039"/>
            <a:ext cx="1277985" cy="29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8D7098-52C8-EA34-E1D0-4697B06E5076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8231178" y="2708477"/>
            <a:ext cx="1277986" cy="20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8CCC239-6A86-CEBA-71B9-8274A0BD5D47}"/>
              </a:ext>
            </a:extLst>
          </p:cNvPr>
          <p:cNvSpPr txBox="1"/>
          <p:nvPr/>
        </p:nvSpPr>
        <p:spPr>
          <a:xfrm>
            <a:off x="5798878" y="2962721"/>
            <a:ext cx="6216910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Run </a:t>
            </a:r>
            <a:r>
              <a:rPr lang="ko-KR" altLang="en-US" sz="800" dirty="0"/>
              <a:t>함수가 모두 끝난 뒤에 </a:t>
            </a:r>
            <a:r>
              <a:rPr lang="en-US" altLang="ko-KR" sz="800" dirty="0" err="1"/>
              <a:t>LoginActivity</a:t>
            </a:r>
            <a:r>
              <a:rPr lang="ko-KR" altLang="en-US" sz="800" dirty="0"/>
              <a:t>가 실행된다</a:t>
            </a:r>
            <a:r>
              <a:rPr lang="en-US" altLang="ko-KR" sz="8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MainActivity</a:t>
            </a:r>
            <a:r>
              <a:rPr lang="ko-KR" altLang="en-US" sz="800" dirty="0"/>
              <a:t>의 </a:t>
            </a:r>
            <a:r>
              <a:rPr lang="en-US" altLang="ko-KR" sz="800" dirty="0"/>
              <a:t>onPause</a:t>
            </a:r>
            <a:r>
              <a:rPr lang="ko-KR" altLang="en-US" sz="800" dirty="0"/>
              <a:t> 이후</a:t>
            </a:r>
            <a:r>
              <a:rPr lang="en-US" altLang="ko-KR" sz="800" dirty="0"/>
              <a:t>, </a:t>
            </a:r>
            <a:r>
              <a:rPr lang="en-US" altLang="ko-KR" sz="800" dirty="0" err="1"/>
              <a:t>LoginActivity</a:t>
            </a:r>
            <a:r>
              <a:rPr lang="ko-KR" altLang="en-US" sz="800" dirty="0"/>
              <a:t>의 </a:t>
            </a:r>
            <a:r>
              <a:rPr lang="en-US" altLang="ko-KR" sz="800" dirty="0" err="1"/>
              <a:t>onCreate</a:t>
            </a:r>
            <a:r>
              <a:rPr lang="en-US" altLang="ko-KR" sz="800" dirty="0"/>
              <a:t>, </a:t>
            </a:r>
            <a:r>
              <a:rPr lang="en-US" altLang="ko-KR" sz="800" dirty="0" err="1"/>
              <a:t>onStart</a:t>
            </a:r>
            <a:r>
              <a:rPr lang="en-US" altLang="ko-KR" sz="800" dirty="0"/>
              <a:t>, </a:t>
            </a:r>
            <a:r>
              <a:rPr lang="en-US" altLang="ko-KR" sz="800" dirty="0" err="1"/>
              <a:t>onResume</a:t>
            </a:r>
            <a:r>
              <a:rPr lang="ko-KR" altLang="en-US" sz="800" dirty="0"/>
              <a:t>이 불린 다음에 </a:t>
            </a:r>
            <a:r>
              <a:rPr lang="en-US" altLang="ko-KR" sz="800" dirty="0"/>
              <a:t>onStop, </a:t>
            </a:r>
            <a:r>
              <a:rPr lang="en-US" altLang="ko-KR" sz="800" dirty="0" err="1"/>
              <a:t>onDestroy</a:t>
            </a:r>
            <a:r>
              <a:rPr lang="ko-KR" altLang="en-US" sz="800" dirty="0"/>
              <a:t>가 호출된다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58291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</a:t>
            </a:r>
            <a:r>
              <a:rPr lang="ko-KR" altLang="en-US" sz="1500" dirty="0"/>
              <a:t> </a:t>
            </a:r>
            <a:r>
              <a:rPr lang="en-US" altLang="ko-KR" sz="1500" dirty="0"/>
              <a:t>Life</a:t>
            </a:r>
            <a:r>
              <a:rPr lang="ko-KR" altLang="en-US" sz="1500" dirty="0"/>
              <a:t> </a:t>
            </a:r>
            <a:r>
              <a:rPr lang="en-US" altLang="ko-KR" sz="1500" dirty="0"/>
              <a:t>Cycle</a:t>
            </a:r>
            <a:r>
              <a:rPr lang="ko-KR" altLang="en-US" sz="1500" dirty="0"/>
              <a:t> </a:t>
            </a:r>
            <a:r>
              <a:rPr lang="en-US" altLang="ko-KR" sz="1500" dirty="0"/>
              <a:t>(Rotate Screen)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1087596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Activity</a:t>
            </a:r>
            <a:r>
              <a:rPr lang="ko-KR" altLang="en-US" sz="800" dirty="0"/>
              <a:t>안에서 사용자가 변경한 내용들은 메모리에 보존된다</a:t>
            </a:r>
            <a:r>
              <a:rPr lang="en-US" altLang="ko-KR" sz="8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solidFill>
                  <a:srgbClr val="FF0000"/>
                </a:solidFill>
              </a:rPr>
              <a:t>onPause( )</a:t>
            </a:r>
            <a:r>
              <a:rPr lang="ko-KR" altLang="en-US" sz="800" dirty="0">
                <a:solidFill>
                  <a:srgbClr val="FF0000"/>
                </a:solidFill>
              </a:rPr>
              <a:t>를 호출하기 전에 </a:t>
            </a:r>
            <a:r>
              <a:rPr lang="en-US" altLang="ko-KR" sz="800" dirty="0" err="1">
                <a:solidFill>
                  <a:srgbClr val="FF0000"/>
                </a:solidFill>
              </a:rPr>
              <a:t>onSaveInstanceState</a:t>
            </a:r>
            <a:r>
              <a:rPr lang="en-US" altLang="ko-KR" sz="800" dirty="0">
                <a:solidFill>
                  <a:srgbClr val="FF0000"/>
                </a:solidFill>
              </a:rPr>
              <a:t>( )</a:t>
            </a:r>
            <a:r>
              <a:rPr lang="ko-KR" altLang="en-US" sz="800" dirty="0">
                <a:solidFill>
                  <a:srgbClr val="FF0000"/>
                </a:solidFill>
              </a:rPr>
              <a:t>를 호출</a:t>
            </a:r>
            <a:r>
              <a:rPr lang="ko-KR" altLang="en-US" sz="800" dirty="0"/>
              <a:t>하여 </a:t>
            </a:r>
            <a:r>
              <a:rPr lang="en-US" altLang="ko-KR" sz="800" dirty="0"/>
              <a:t>Bundle </a:t>
            </a:r>
            <a:r>
              <a:rPr lang="ko-KR" altLang="en-US" sz="800" dirty="0"/>
              <a:t>객체에 </a:t>
            </a:r>
            <a:r>
              <a:rPr lang="en-US" altLang="ko-KR" sz="800" dirty="0"/>
              <a:t>activity</a:t>
            </a:r>
            <a:r>
              <a:rPr lang="ko-KR" altLang="en-US" sz="800" dirty="0"/>
              <a:t>의 동적인 상태를 저장한다</a:t>
            </a:r>
            <a:r>
              <a:rPr lang="en-US" altLang="ko-KR" sz="800" dirty="0"/>
              <a:t>.  </a:t>
            </a:r>
            <a:r>
              <a:rPr lang="en-US" altLang="ko-KR" sz="800" b="1" dirty="0">
                <a:solidFill>
                  <a:srgbClr val="0000FF"/>
                </a:solidFill>
              </a:rPr>
              <a:t>-&gt; onStop( ) </a:t>
            </a:r>
            <a:r>
              <a:rPr lang="ko-KR" altLang="en-US" sz="800" b="1" dirty="0">
                <a:solidFill>
                  <a:srgbClr val="0000FF"/>
                </a:solidFill>
              </a:rPr>
              <a:t>호출 이후에 </a:t>
            </a:r>
            <a:r>
              <a:rPr lang="en-US" altLang="ko-KR" sz="800" b="1" dirty="0" err="1">
                <a:solidFill>
                  <a:srgbClr val="0000FF"/>
                </a:solidFill>
              </a:rPr>
              <a:t>onSaveInstanceState</a:t>
            </a:r>
            <a:r>
              <a:rPr lang="en-US" altLang="ko-KR" sz="800" b="1" dirty="0">
                <a:solidFill>
                  <a:srgbClr val="0000FF"/>
                </a:solidFill>
              </a:rPr>
              <a:t>( ) </a:t>
            </a:r>
            <a:r>
              <a:rPr lang="ko-KR" altLang="en-US" sz="800" b="1" dirty="0">
                <a:solidFill>
                  <a:srgbClr val="0000FF"/>
                </a:solidFill>
              </a:rPr>
              <a:t>호출됨</a:t>
            </a:r>
            <a:endParaRPr lang="en-US" altLang="ko-KR" sz="800" b="1" dirty="0">
              <a:solidFill>
                <a:srgbClr val="0000FF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App</a:t>
            </a:r>
            <a:r>
              <a:rPr lang="ko-KR" altLang="en-US" sz="800" dirty="0"/>
              <a:t>이 </a:t>
            </a:r>
            <a:r>
              <a:rPr lang="en-US" altLang="ko-KR" sz="800" dirty="0" err="1"/>
              <a:t>destory</a:t>
            </a:r>
            <a:r>
              <a:rPr lang="ko-KR" altLang="en-US" sz="800" dirty="0"/>
              <a:t>된 후</a:t>
            </a:r>
            <a:r>
              <a:rPr lang="en-US" altLang="ko-KR" sz="800" dirty="0"/>
              <a:t>, </a:t>
            </a:r>
            <a:r>
              <a:rPr lang="ko-KR" altLang="en-US" sz="800" dirty="0"/>
              <a:t>다시 </a:t>
            </a:r>
            <a:r>
              <a:rPr lang="en-US" altLang="ko-KR" sz="800" dirty="0"/>
              <a:t>create</a:t>
            </a:r>
            <a:r>
              <a:rPr lang="ko-KR" altLang="en-US" sz="800" dirty="0"/>
              <a:t>될 때</a:t>
            </a:r>
            <a:r>
              <a:rPr lang="en-US" altLang="ko-KR" sz="800" dirty="0"/>
              <a:t>, </a:t>
            </a:r>
            <a:r>
              <a:rPr lang="en-US" altLang="ko-KR" sz="800" dirty="0" err="1">
                <a:solidFill>
                  <a:srgbClr val="FF0000"/>
                </a:solidFill>
              </a:rPr>
              <a:t>onCreate</a:t>
            </a:r>
            <a:r>
              <a:rPr lang="en-US" altLang="ko-KR" sz="800" dirty="0">
                <a:solidFill>
                  <a:srgbClr val="FF0000"/>
                </a:solidFill>
              </a:rPr>
              <a:t>( ) </a:t>
            </a:r>
            <a:r>
              <a:rPr lang="ko-KR" altLang="en-US" sz="800" dirty="0">
                <a:solidFill>
                  <a:srgbClr val="FF0000"/>
                </a:solidFill>
              </a:rPr>
              <a:t>메소드 다음으로 </a:t>
            </a:r>
            <a:r>
              <a:rPr lang="en-US" altLang="ko-KR" sz="800" dirty="0" err="1">
                <a:solidFill>
                  <a:srgbClr val="FF0000"/>
                </a:solidFill>
              </a:rPr>
              <a:t>onRestoreInstanceState</a:t>
            </a:r>
            <a:r>
              <a:rPr lang="en-US" altLang="ko-KR" sz="800" dirty="0">
                <a:solidFill>
                  <a:srgbClr val="FF0000"/>
                </a:solidFill>
              </a:rPr>
              <a:t>( )</a:t>
            </a:r>
            <a:r>
              <a:rPr lang="ko-KR" altLang="en-US" sz="800" dirty="0">
                <a:solidFill>
                  <a:srgbClr val="FF0000"/>
                </a:solidFill>
              </a:rPr>
              <a:t>를 호출</a:t>
            </a:r>
            <a:r>
              <a:rPr lang="ko-KR" altLang="en-US" sz="800" dirty="0"/>
              <a:t>하여 이전에 저장했던 </a:t>
            </a:r>
            <a:r>
              <a:rPr lang="en-US" altLang="ko-KR" sz="800" dirty="0"/>
              <a:t>activity</a:t>
            </a:r>
            <a:r>
              <a:rPr lang="ko-KR" altLang="en-US" sz="800" dirty="0"/>
              <a:t>의 상태를 불러온다</a:t>
            </a:r>
            <a:r>
              <a:rPr lang="en-US" altLang="ko-KR" sz="800" dirty="0"/>
              <a:t>.  </a:t>
            </a:r>
            <a:r>
              <a:rPr lang="en-US" altLang="ko-KR" sz="800" b="1" dirty="0">
                <a:solidFill>
                  <a:srgbClr val="0000FF"/>
                </a:solidFill>
              </a:rPr>
              <a:t>-&gt; </a:t>
            </a:r>
            <a:r>
              <a:rPr lang="en-US" altLang="ko-KR" sz="800" b="1" dirty="0" err="1">
                <a:solidFill>
                  <a:srgbClr val="0000FF"/>
                </a:solidFill>
              </a:rPr>
              <a:t>onStart</a:t>
            </a:r>
            <a:r>
              <a:rPr lang="en-US" altLang="ko-KR" sz="800" b="1" dirty="0">
                <a:solidFill>
                  <a:srgbClr val="0000FF"/>
                </a:solidFill>
              </a:rPr>
              <a:t>(</a:t>
            </a:r>
            <a:r>
              <a:rPr lang="ko-KR" altLang="en-US" sz="800" b="1" dirty="0">
                <a:solidFill>
                  <a:srgbClr val="0000FF"/>
                </a:solidFill>
              </a:rPr>
              <a:t> </a:t>
            </a:r>
            <a:r>
              <a:rPr lang="en-US" altLang="ko-KR" sz="800" b="1" dirty="0">
                <a:solidFill>
                  <a:srgbClr val="0000FF"/>
                </a:solidFill>
              </a:rPr>
              <a:t>)</a:t>
            </a:r>
            <a:r>
              <a:rPr lang="ko-KR" altLang="en-US" sz="800" b="1" dirty="0">
                <a:solidFill>
                  <a:srgbClr val="0000FF"/>
                </a:solidFill>
              </a:rPr>
              <a:t> 호출 이후에 </a:t>
            </a:r>
            <a:r>
              <a:rPr lang="en-US" altLang="ko-KR" sz="800" b="1" dirty="0" err="1">
                <a:solidFill>
                  <a:srgbClr val="0000FF"/>
                </a:solidFill>
              </a:rPr>
              <a:t>onRestoreInstanceState</a:t>
            </a:r>
            <a:r>
              <a:rPr lang="en-US" altLang="ko-KR" sz="800" b="1" dirty="0">
                <a:solidFill>
                  <a:srgbClr val="0000FF"/>
                </a:solidFill>
              </a:rPr>
              <a:t>( ) </a:t>
            </a:r>
            <a:r>
              <a:rPr lang="ko-KR" altLang="en-US" sz="800" b="1" dirty="0">
                <a:solidFill>
                  <a:srgbClr val="0000FF"/>
                </a:solidFill>
              </a:rPr>
              <a:t>호출됨</a:t>
            </a:r>
            <a:endParaRPr lang="en-US" altLang="ko-KR" sz="800" b="1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03C5-2F24-8F7E-A86F-1531F0C2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508" y="1881574"/>
            <a:ext cx="2746492" cy="45406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411905-013D-A629-00D5-D0FEE153B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1655" y="4380223"/>
            <a:ext cx="1237938" cy="22007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855E6-5D48-FE3C-2691-43E9B7323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575" y="4777766"/>
            <a:ext cx="2472743" cy="1390918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336B360-F5C9-F757-038C-3F8F0675C219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5679593" y="5473225"/>
            <a:ext cx="621982" cy="73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938A34D7-BC12-47C7-39C7-0866F07A8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1" r="52833" b="25225"/>
          <a:stretch/>
        </p:blipFill>
        <p:spPr bwMode="auto">
          <a:xfrm>
            <a:off x="587750" y="1526858"/>
            <a:ext cx="2472540" cy="52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A6B558D-5B1C-7F85-C209-5DF102D4E29E}"/>
              </a:ext>
            </a:extLst>
          </p:cNvPr>
          <p:cNvGrpSpPr/>
          <p:nvPr/>
        </p:nvGrpSpPr>
        <p:grpSpPr>
          <a:xfrm>
            <a:off x="4441655" y="1932640"/>
            <a:ext cx="1971660" cy="2157054"/>
            <a:chOff x="7092848" y="2984451"/>
            <a:chExt cx="2856081" cy="31246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DD3D79-20EB-FD52-F00A-0C12AE713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8774"/>
            <a:stretch/>
          </p:blipFill>
          <p:spPr>
            <a:xfrm>
              <a:off x="7092848" y="2984451"/>
              <a:ext cx="974225" cy="312463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6EDF9E-570B-2B97-DF05-7373883F7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048"/>
            <a:stretch/>
          </p:blipFill>
          <p:spPr>
            <a:xfrm>
              <a:off x="8043862" y="2984451"/>
              <a:ext cx="1905067" cy="312463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3F7AD1-6B37-1BC9-5E02-B910790E82C3}"/>
              </a:ext>
            </a:extLst>
          </p:cNvPr>
          <p:cNvSpPr/>
          <p:nvPr/>
        </p:nvSpPr>
        <p:spPr>
          <a:xfrm>
            <a:off x="5114199" y="1930987"/>
            <a:ext cx="1299116" cy="426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ECC054-D623-97D6-6AB2-60660FB8485C}"/>
              </a:ext>
            </a:extLst>
          </p:cNvPr>
          <p:cNvSpPr/>
          <p:nvPr/>
        </p:nvSpPr>
        <p:spPr>
          <a:xfrm>
            <a:off x="5114199" y="2349954"/>
            <a:ext cx="1299116" cy="11645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5B9D95-127C-4A62-31D4-1D74CFAAC002}"/>
              </a:ext>
            </a:extLst>
          </p:cNvPr>
          <p:cNvSpPr/>
          <p:nvPr/>
        </p:nvSpPr>
        <p:spPr>
          <a:xfrm>
            <a:off x="5114199" y="3510961"/>
            <a:ext cx="1299116" cy="5787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7CC059-22C7-78A5-6A33-0B81D829F014}"/>
              </a:ext>
            </a:extLst>
          </p:cNvPr>
          <p:cNvSpPr/>
          <p:nvPr/>
        </p:nvSpPr>
        <p:spPr>
          <a:xfrm>
            <a:off x="730318" y="1813229"/>
            <a:ext cx="1334226" cy="13566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087744-F7DC-E23B-A696-52D03595D11C}"/>
              </a:ext>
            </a:extLst>
          </p:cNvPr>
          <p:cNvSpPr/>
          <p:nvPr/>
        </p:nvSpPr>
        <p:spPr>
          <a:xfrm>
            <a:off x="730318" y="3207365"/>
            <a:ext cx="1334226" cy="20913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F55B61-5122-D837-E2C2-F7C0F482A2F1}"/>
              </a:ext>
            </a:extLst>
          </p:cNvPr>
          <p:cNvSpPr/>
          <p:nvPr/>
        </p:nvSpPr>
        <p:spPr>
          <a:xfrm>
            <a:off x="730318" y="5355288"/>
            <a:ext cx="1334226" cy="8861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F70C9B0-91A5-48DE-068E-ABC0A575D1F1}"/>
              </a:ext>
            </a:extLst>
          </p:cNvPr>
          <p:cNvCxnSpPr>
            <a:stCxn id="36" idx="3"/>
            <a:endCxn id="25" idx="1"/>
          </p:cNvCxnSpPr>
          <p:nvPr/>
        </p:nvCxnSpPr>
        <p:spPr>
          <a:xfrm flipV="1">
            <a:off x="2064544" y="2144213"/>
            <a:ext cx="3049655" cy="3473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9F4F65-FE39-F5B7-DF91-C83FDD2A9465}"/>
              </a:ext>
            </a:extLst>
          </p:cNvPr>
          <p:cNvCxnSpPr>
            <a:cxnSpLocks/>
            <a:stCxn id="37" idx="3"/>
            <a:endCxn id="22" idx="3"/>
          </p:cNvCxnSpPr>
          <p:nvPr/>
        </p:nvCxnSpPr>
        <p:spPr>
          <a:xfrm flipV="1">
            <a:off x="2064544" y="3011167"/>
            <a:ext cx="3049655" cy="12418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178FC84-CA82-A9A7-ECD8-E2CD38014EC2}"/>
              </a:ext>
            </a:extLst>
          </p:cNvPr>
          <p:cNvCxnSpPr>
            <a:cxnSpLocks/>
            <a:stCxn id="38" idx="3"/>
            <a:endCxn id="35" idx="1"/>
          </p:cNvCxnSpPr>
          <p:nvPr/>
        </p:nvCxnSpPr>
        <p:spPr>
          <a:xfrm flipV="1">
            <a:off x="2064544" y="3800328"/>
            <a:ext cx="3049655" cy="19980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0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53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Standard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AndroidManifest</a:t>
            </a:r>
            <a:r>
              <a:rPr lang="ko-KR" altLang="en-US" sz="1000" dirty="0"/>
              <a:t>의 </a:t>
            </a:r>
            <a:r>
              <a:rPr lang="en-US" altLang="ko-KR" sz="1000" dirty="0"/>
              <a:t>launchMode</a:t>
            </a:r>
            <a:r>
              <a:rPr lang="ko-KR" altLang="en-US" sz="1000" dirty="0"/>
              <a:t>의 기본 값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한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안에서도 여러 번 인스턴스화 될 수 있으며 여러 다른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안에도 속할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r="3333"/>
          <a:stretch/>
        </p:blipFill>
        <p:spPr bwMode="auto">
          <a:xfrm>
            <a:off x="211106" y="1924142"/>
            <a:ext cx="5056632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03511F-971D-1839-98CF-D64701820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50" y="1387852"/>
            <a:ext cx="1215000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91F6D1-0ABB-684E-175C-A3DB3CAA9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143" y="5827764"/>
            <a:ext cx="5289582" cy="7791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3143" y="1391284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996" y="1387852"/>
            <a:ext cx="1215000" cy="21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5F232B-95A1-4565-F87D-19C29A5DE3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704" y="1391284"/>
            <a:ext cx="1214999" cy="21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A0D7B1-B4C2-FC94-C2A7-15AD76941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6557" y="1391284"/>
            <a:ext cx="1214999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9DF1552-3011-C2E2-9B6B-B65442D51B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452"/>
          <a:stretch/>
        </p:blipFill>
        <p:spPr>
          <a:xfrm>
            <a:off x="5473143" y="5111728"/>
            <a:ext cx="5289582" cy="6275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669B2C-2C68-33A0-080E-8D254062DC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395"/>
          <a:stretch/>
        </p:blipFill>
        <p:spPr>
          <a:xfrm>
            <a:off x="5473143" y="4559905"/>
            <a:ext cx="5289582" cy="46440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DABE16-E0D2-401C-4641-A5290D422A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65"/>
          <a:stretch/>
        </p:blipFill>
        <p:spPr>
          <a:xfrm>
            <a:off x="5473143" y="4109359"/>
            <a:ext cx="5289582" cy="3282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797B8F9-42F2-FC69-494D-2ED60BA02E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441"/>
          <a:stretch/>
        </p:blipFill>
        <p:spPr>
          <a:xfrm>
            <a:off x="5473143" y="3873077"/>
            <a:ext cx="5289582" cy="1290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5905896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7251835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8577171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3C81E-5820-FDCC-B82E-0605297143C4}"/>
              </a:ext>
            </a:extLst>
          </p:cNvPr>
          <p:cNvSpPr txBox="1"/>
          <p:nvPr/>
        </p:nvSpPr>
        <p:spPr>
          <a:xfrm>
            <a:off x="9902507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10B34D-220B-FD53-DBFF-EDD4EBCEDD26}"/>
              </a:ext>
            </a:extLst>
          </p:cNvPr>
          <p:cNvSpPr txBox="1"/>
          <p:nvPr/>
        </p:nvSpPr>
        <p:spPr>
          <a:xfrm>
            <a:off x="11232550" y="111085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112559" y="411119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112559" y="4653609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279FA4-DFD8-AAD2-EDB1-A5D9ADFA6F75}"/>
              </a:ext>
            </a:extLst>
          </p:cNvPr>
          <p:cNvSpPr txBox="1"/>
          <p:nvPr/>
        </p:nvSpPr>
        <p:spPr>
          <a:xfrm>
            <a:off x="5112558" y="528702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A73784-3AD2-01AD-72D1-467A0A64DBE2}"/>
              </a:ext>
            </a:extLst>
          </p:cNvPr>
          <p:cNvSpPr txBox="1"/>
          <p:nvPr/>
        </p:nvSpPr>
        <p:spPr>
          <a:xfrm>
            <a:off x="5112557" y="607883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112556" y="378654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28810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" b="1150"/>
          <a:stretch/>
        </p:blipFill>
        <p:spPr bwMode="auto">
          <a:xfrm>
            <a:off x="211106" y="2214366"/>
            <a:ext cx="5056632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92" y="4317255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945" y="4313823"/>
            <a:ext cx="1215000" cy="21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5F232B-95A1-4565-F87D-19C29A5DE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4653" y="4317255"/>
            <a:ext cx="1214999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669B2C-2C68-33A0-080E-8D254062DC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379"/>
          <a:stretch/>
        </p:blipFill>
        <p:spPr>
          <a:xfrm>
            <a:off x="5815393" y="4849669"/>
            <a:ext cx="5289582" cy="4644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499845" y="403682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1845784" y="403682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3171120" y="403682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3C81E-5820-FDCC-B82E-0605297143C4}"/>
              </a:ext>
            </a:extLst>
          </p:cNvPr>
          <p:cNvSpPr txBox="1"/>
          <p:nvPr/>
        </p:nvSpPr>
        <p:spPr>
          <a:xfrm>
            <a:off x="4496456" y="4036824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454809" y="4418376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454809" y="496079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279FA4-DFD8-AAD2-EDB1-A5D9ADFA6F75}"/>
              </a:ext>
            </a:extLst>
          </p:cNvPr>
          <p:cNvSpPr txBox="1"/>
          <p:nvPr/>
        </p:nvSpPr>
        <p:spPr>
          <a:xfrm>
            <a:off x="5454808" y="5594203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454806" y="4093722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6684E-0D01-7CB5-8655-0007AA3C7AD9}"/>
              </a:ext>
            </a:extLst>
          </p:cNvPr>
          <p:cNvSpPr txBox="1"/>
          <p:nvPr/>
        </p:nvSpPr>
        <p:spPr>
          <a:xfrm>
            <a:off x="157652" y="746498"/>
            <a:ext cx="5531867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SingleTop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E3940-AB12-380B-0EE8-D9111F009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883" y="4317255"/>
            <a:ext cx="1214999" cy="216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0F61D5-AF25-538C-2379-FD03B3DD74B2}"/>
              </a:ext>
            </a:extLst>
          </p:cNvPr>
          <p:cNvGrpSpPr/>
          <p:nvPr/>
        </p:nvGrpSpPr>
        <p:grpSpPr>
          <a:xfrm>
            <a:off x="5815393" y="6156505"/>
            <a:ext cx="1979436" cy="524358"/>
            <a:chOff x="2630663" y="5301840"/>
            <a:chExt cx="1979436" cy="5243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7C799C-375E-8994-FFEE-8E7AF78EA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8567"/>
            <a:stretch/>
          </p:blipFill>
          <p:spPr>
            <a:xfrm>
              <a:off x="2630663" y="5301840"/>
              <a:ext cx="648318" cy="52435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17B6357-FA0E-6AAD-D261-0EB736048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25"/>
            <a:stretch/>
          </p:blipFill>
          <p:spPr>
            <a:xfrm>
              <a:off x="3278981" y="5301841"/>
              <a:ext cx="1331118" cy="524357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34F35C-96A1-37BC-2958-16DBABFC0B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r="379"/>
          <a:stretch/>
        </p:blipFill>
        <p:spPr>
          <a:xfrm>
            <a:off x="5815393" y="5500498"/>
            <a:ext cx="5289582" cy="4644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E7C845-62EA-45B3-A270-10A9FAB377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t="62474" r="379"/>
          <a:stretch/>
        </p:blipFill>
        <p:spPr>
          <a:xfrm>
            <a:off x="5815393" y="4142984"/>
            <a:ext cx="5289582" cy="1742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C1DF37-D6E0-FDC6-BA44-557653306A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" t="31888" r="379"/>
          <a:stretch/>
        </p:blipFill>
        <p:spPr>
          <a:xfrm>
            <a:off x="5815393" y="4425303"/>
            <a:ext cx="5289582" cy="31631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CCD32AD-FC49-C2FA-D1AF-F6ABE3798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64"/>
          <a:stretch/>
        </p:blipFill>
        <p:spPr bwMode="auto">
          <a:xfrm>
            <a:off x="6122271" y="893093"/>
            <a:ext cx="4176193" cy="57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4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738" y="1097411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91" y="1093979"/>
            <a:ext cx="1215000" cy="21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F5F232B-95A1-4565-F87D-19C29A5DE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5680" y="1097411"/>
            <a:ext cx="1214237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669B2C-2C68-33A0-080E-8D254062DC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" b="2666"/>
          <a:stretch/>
        </p:blipFill>
        <p:spPr>
          <a:xfrm>
            <a:off x="5618822" y="4128029"/>
            <a:ext cx="5289582" cy="4644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5700491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7046430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8371766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3C81E-5820-FDCC-B82E-0605297143C4}"/>
              </a:ext>
            </a:extLst>
          </p:cNvPr>
          <p:cNvSpPr txBox="1"/>
          <p:nvPr/>
        </p:nvSpPr>
        <p:spPr>
          <a:xfrm>
            <a:off x="9697102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258238" y="3696736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258238" y="423915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279FA4-DFD8-AAD2-EDB1-A5D9ADFA6F75}"/>
              </a:ext>
            </a:extLst>
          </p:cNvPr>
          <p:cNvSpPr txBox="1"/>
          <p:nvPr/>
        </p:nvSpPr>
        <p:spPr>
          <a:xfrm>
            <a:off x="5258237" y="4770078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258235" y="3372082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E3940-AB12-380B-0EE8-D9111F009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2910" y="1097411"/>
            <a:ext cx="1214237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34F35C-96A1-37BC-2958-16DBABFC0B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0" b="-1008"/>
          <a:stretch/>
        </p:blipFill>
        <p:spPr>
          <a:xfrm>
            <a:off x="5618822" y="4620830"/>
            <a:ext cx="5289582" cy="619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6D686-F86F-E9B6-76D0-997D548019FF}"/>
              </a:ext>
            </a:extLst>
          </p:cNvPr>
          <p:cNvSpPr txBox="1"/>
          <p:nvPr/>
        </p:nvSpPr>
        <p:spPr>
          <a:xfrm>
            <a:off x="311149" y="771779"/>
            <a:ext cx="4866641" cy="245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SingleTask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SingleTask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불리면 새로운 </a:t>
            </a:r>
            <a:r>
              <a:rPr lang="en-US" altLang="ko-KR" sz="1000" dirty="0"/>
              <a:t>task</a:t>
            </a:r>
            <a:r>
              <a:rPr lang="ko-KR" altLang="en-US" sz="1000" dirty="0"/>
              <a:t>를 만들고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</a:t>
            </a:r>
            <a:r>
              <a:rPr lang="en-US" altLang="ko-KR" sz="1000" dirty="0"/>
              <a:t>root activity</a:t>
            </a:r>
            <a:r>
              <a:rPr lang="ko-KR" altLang="en-US" sz="1000" dirty="0"/>
              <a:t>로 설정한다</a:t>
            </a:r>
            <a:r>
              <a:rPr lang="en-US" altLang="ko-KR" sz="1000" dirty="0"/>
              <a:t>. (</a:t>
            </a:r>
            <a:r>
              <a:rPr lang="ko-KR" altLang="en-US" sz="1000" dirty="0"/>
              <a:t>동일한 </a:t>
            </a:r>
            <a:r>
              <a:rPr lang="en-US" altLang="ko-KR" sz="1000" dirty="0"/>
              <a:t>affinity</a:t>
            </a:r>
            <a:r>
              <a:rPr lang="ko-KR" altLang="en-US" sz="1000" dirty="0"/>
              <a:t>가 존재하지 않는 경우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동일한 </a:t>
            </a:r>
            <a:r>
              <a:rPr lang="en-US" altLang="ko-KR" sz="1000" dirty="0"/>
              <a:t>affinity</a:t>
            </a:r>
            <a:r>
              <a:rPr lang="ko-KR" altLang="en-US" sz="1000" dirty="0"/>
              <a:t>가 존재하는 경우에는 </a:t>
            </a:r>
            <a:r>
              <a:rPr lang="en-US" altLang="ko-KR" sz="1000" dirty="0"/>
              <a:t>stack </a:t>
            </a:r>
            <a:r>
              <a:rPr lang="ko-KR" altLang="en-US" sz="1000" dirty="0"/>
              <a:t>위에 추가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SingleTask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어느 한 </a:t>
            </a:r>
            <a:r>
              <a:rPr lang="en-US" altLang="ko-KR" sz="1000" dirty="0"/>
              <a:t>task</a:t>
            </a:r>
            <a:r>
              <a:rPr lang="ko-KR" altLang="en-US" sz="1000" dirty="0"/>
              <a:t>에서라도 존재한다면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재활용한다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해당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위에 쌓인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들은 </a:t>
            </a:r>
            <a:r>
              <a:rPr lang="en-US" altLang="ko-KR" sz="1000" dirty="0"/>
              <a:t>destroy 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항상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root</a:t>
            </a:r>
            <a:r>
              <a:rPr lang="ko-KR" altLang="en-US" sz="1000" dirty="0"/>
              <a:t>에만 존재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3A7AB5-D713-2F03-4220-62D5C826B1CA}"/>
              </a:ext>
            </a:extLst>
          </p:cNvPr>
          <p:cNvGrpSpPr/>
          <p:nvPr/>
        </p:nvGrpSpPr>
        <p:grpSpPr>
          <a:xfrm>
            <a:off x="5618822" y="6048083"/>
            <a:ext cx="2109407" cy="743115"/>
            <a:chOff x="1759382" y="2767221"/>
            <a:chExt cx="3029122" cy="106711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377578-16BE-1C96-AAFD-9BC9BCB63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748" r="81430"/>
            <a:stretch/>
          </p:blipFill>
          <p:spPr>
            <a:xfrm>
              <a:off x="1759382" y="2767390"/>
              <a:ext cx="952501" cy="10669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527A2E9-BB35-B478-C8AE-F18CE6AB2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8587"/>
            <a:stretch/>
          </p:blipFill>
          <p:spPr>
            <a:xfrm>
              <a:off x="2711884" y="2767221"/>
              <a:ext cx="2076620" cy="106694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BBC45-3CED-118C-2CE7-2549D7389EF0}"/>
              </a:ext>
            </a:extLst>
          </p:cNvPr>
          <p:cNvSpPr txBox="1"/>
          <p:nvPr/>
        </p:nvSpPr>
        <p:spPr>
          <a:xfrm>
            <a:off x="11026627" y="813548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3D8A644-0E9A-CC98-E177-62429358D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0634" y="1097411"/>
            <a:ext cx="1214237" cy="21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90FDAD-57DE-0D01-0BC3-99FC542618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8822" y="5392266"/>
            <a:ext cx="5289582" cy="4757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9D2597-FCC9-7093-8E52-E07CFEC909F4}"/>
              </a:ext>
            </a:extLst>
          </p:cNvPr>
          <p:cNvSpPr txBox="1"/>
          <p:nvPr/>
        </p:nvSpPr>
        <p:spPr>
          <a:xfrm>
            <a:off x="5258236" y="5491619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651E11-9092-D401-E53E-6FE277DA057A}"/>
              </a:ext>
            </a:extLst>
          </p:cNvPr>
          <p:cNvSpPr txBox="1"/>
          <p:nvPr/>
        </p:nvSpPr>
        <p:spPr>
          <a:xfrm>
            <a:off x="1977112" y="2919435"/>
            <a:ext cx="134373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SingleTask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0C68781-7BBC-0DDC-D895-159E592256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8" b="2666"/>
          <a:stretch/>
        </p:blipFill>
        <p:spPr>
          <a:xfrm>
            <a:off x="5618822" y="3455982"/>
            <a:ext cx="5289582" cy="1428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56F6751-EB0F-A944-0F5D-A2F64A7004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99" b="2666"/>
          <a:stretch/>
        </p:blipFill>
        <p:spPr>
          <a:xfrm>
            <a:off x="5618822" y="3713963"/>
            <a:ext cx="5289582" cy="298920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72FDD896-594E-4E16-3E0C-2E740D3F3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7"/>
          <a:stretch/>
        </p:blipFill>
        <p:spPr bwMode="auto">
          <a:xfrm>
            <a:off x="6443601" y="973389"/>
            <a:ext cx="3590512" cy="578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64F0C3-50B1-BCCD-00B4-C3CAA6D2C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3253979"/>
            <a:ext cx="4866641" cy="80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EB6C7559-0FC2-9E2F-9D47-A4D407BC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42463" r="66179" b="40664"/>
          <a:stretch/>
        </p:blipFill>
        <p:spPr bwMode="auto">
          <a:xfrm>
            <a:off x="3489013" y="3598817"/>
            <a:ext cx="335161" cy="13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F13E348-FEB8-11F7-F120-88C89FBD1D3E}"/>
              </a:ext>
            </a:extLst>
          </p:cNvPr>
          <p:cNvSpPr txBox="1"/>
          <p:nvPr/>
        </p:nvSpPr>
        <p:spPr>
          <a:xfrm>
            <a:off x="1969202" y="5445289"/>
            <a:ext cx="134373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SingleTask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A5A346D3-79AC-0E0D-47F7-4FDA1DC2F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42463" r="66179" b="40664"/>
          <a:stretch/>
        </p:blipFill>
        <p:spPr bwMode="auto">
          <a:xfrm>
            <a:off x="3489013" y="4930938"/>
            <a:ext cx="335161" cy="13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9AED43-E37C-4A3E-E191-B239B2441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4590990"/>
            <a:ext cx="3839547" cy="8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02AD55A-2D30-5441-6011-D46960C13867}"/>
              </a:ext>
            </a:extLst>
          </p:cNvPr>
          <p:cNvCxnSpPr>
            <a:cxnSpLocks/>
          </p:cNvCxnSpPr>
          <p:nvPr/>
        </p:nvCxnSpPr>
        <p:spPr>
          <a:xfrm flipH="1">
            <a:off x="2757488" y="3886200"/>
            <a:ext cx="1728787" cy="8838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D3B7992-8DA5-5606-713A-3416542A2CBC}"/>
              </a:ext>
            </a:extLst>
          </p:cNvPr>
          <p:cNvSpPr txBox="1"/>
          <p:nvPr/>
        </p:nvSpPr>
        <p:spPr>
          <a:xfrm>
            <a:off x="71531" y="6015032"/>
            <a:ext cx="4866641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TaskAffinity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Activity </a:t>
            </a:r>
            <a:r>
              <a:rPr lang="ko-KR" altLang="en-US" sz="800" dirty="0"/>
              <a:t>실행 시</a:t>
            </a:r>
            <a:r>
              <a:rPr lang="en-US" altLang="ko-KR" sz="800" dirty="0"/>
              <a:t> </a:t>
            </a:r>
            <a:r>
              <a:rPr lang="ko-KR" altLang="en-US" sz="800" dirty="0"/>
              <a:t>신규 </a:t>
            </a:r>
            <a:r>
              <a:rPr lang="en-US" altLang="ko-KR" sz="800" dirty="0"/>
              <a:t>task</a:t>
            </a:r>
            <a:r>
              <a:rPr lang="ko-KR" altLang="en-US" sz="800" dirty="0"/>
              <a:t>를 만들 경우</a:t>
            </a:r>
            <a:r>
              <a:rPr lang="en-US" altLang="ko-KR" sz="800" dirty="0"/>
              <a:t>, </a:t>
            </a:r>
            <a:r>
              <a:rPr lang="ko-KR" altLang="en-US" sz="800" dirty="0"/>
              <a:t>어느 </a:t>
            </a:r>
            <a:r>
              <a:rPr lang="en-US" altLang="ko-KR" sz="800" dirty="0"/>
              <a:t>task</a:t>
            </a:r>
            <a:r>
              <a:rPr lang="ko-KR" altLang="en-US" sz="800" dirty="0"/>
              <a:t>에 속할 지 지정하는 위치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기본적으로 </a:t>
            </a:r>
            <a:r>
              <a:rPr lang="en-US" altLang="ko-KR" sz="800" dirty="0"/>
              <a:t>App</a:t>
            </a:r>
            <a:r>
              <a:rPr lang="ko-KR" altLang="en-US" sz="800" dirty="0"/>
              <a:t>의 </a:t>
            </a:r>
            <a:r>
              <a:rPr lang="en-US" altLang="ko-KR" sz="800" dirty="0"/>
              <a:t>package </a:t>
            </a:r>
            <a:r>
              <a:rPr lang="ko-KR" altLang="en-US" sz="800" dirty="0"/>
              <a:t>이름으로 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Manifest </a:t>
            </a:r>
            <a:r>
              <a:rPr lang="ko-KR" altLang="en-US" sz="800" dirty="0"/>
              <a:t>파일의 </a:t>
            </a:r>
            <a:r>
              <a:rPr lang="en-US" altLang="ko-KR" sz="800" dirty="0" err="1"/>
              <a:t>android:taskaffinity</a:t>
            </a:r>
            <a:r>
              <a:rPr lang="ko-KR" altLang="en-US" sz="800" dirty="0"/>
              <a:t>로 설정 가능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9801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738" y="1097411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91" y="1093979"/>
            <a:ext cx="1215000" cy="21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C669B2C-2C68-33A0-080E-8D254062D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r="512"/>
          <a:stretch/>
        </p:blipFill>
        <p:spPr>
          <a:xfrm>
            <a:off x="5618822" y="4128029"/>
            <a:ext cx="5289582" cy="4644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5700491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7046430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8371766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258238" y="3696736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258238" y="423915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258235" y="3372082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E3940-AB12-380B-0EE8-D9111F009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2910" y="1097411"/>
            <a:ext cx="1214237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6D686-F86F-E9B6-76D0-997D548019FF}"/>
              </a:ext>
            </a:extLst>
          </p:cNvPr>
          <p:cNvSpPr txBox="1"/>
          <p:nvPr/>
        </p:nvSpPr>
        <p:spPr>
          <a:xfrm>
            <a:off x="311149" y="771779"/>
            <a:ext cx="4866641" cy="13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SingleInstance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SingleTask</a:t>
            </a:r>
            <a:r>
              <a:rPr lang="ko-KR" altLang="en-US" sz="1000" dirty="0"/>
              <a:t>와 비슷하나 </a:t>
            </a:r>
            <a:r>
              <a:rPr lang="en-US" altLang="ko-KR" sz="1000" dirty="0"/>
              <a:t>SingleInstance</a:t>
            </a:r>
            <a:r>
              <a:rPr lang="ko-KR" altLang="en-US" sz="1000" dirty="0"/>
              <a:t>로 지정된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있는 </a:t>
            </a:r>
            <a:r>
              <a:rPr lang="en-US" altLang="ko-KR" sz="1000" dirty="0"/>
              <a:t>Task</a:t>
            </a:r>
            <a:r>
              <a:rPr lang="ko-KR" altLang="en-US" sz="1000" dirty="0"/>
              <a:t>에는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추가되지 않는다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Task</a:t>
            </a:r>
            <a:r>
              <a:rPr lang="ko-KR" altLang="en-US" sz="1000" dirty="0"/>
              <a:t>에는 </a:t>
            </a:r>
            <a:r>
              <a:rPr lang="en-US" altLang="ko-KR" sz="1000" dirty="0"/>
              <a:t>SingleInstance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하나만 존재한다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AB775EF-FB84-AEEA-6ACA-1CDCCFDDC7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4601"/>
          <a:stretch/>
        </p:blipFill>
        <p:spPr>
          <a:xfrm>
            <a:off x="5618822" y="4856072"/>
            <a:ext cx="4042028" cy="646723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B86698-93C1-9C6C-C3BA-0F87E3EC8231}"/>
              </a:ext>
            </a:extLst>
          </p:cNvPr>
          <p:cNvGrpSpPr/>
          <p:nvPr/>
        </p:nvGrpSpPr>
        <p:grpSpPr>
          <a:xfrm>
            <a:off x="400685" y="2396634"/>
            <a:ext cx="4115510" cy="1472359"/>
            <a:chOff x="400685" y="2396634"/>
            <a:chExt cx="4115510" cy="147235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261B787-9B14-8F27-FE45-7F2F7DD86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0685" y="2396634"/>
              <a:ext cx="4115510" cy="147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E229DB-A049-EBB2-0423-2760AA01E11B}"/>
                </a:ext>
              </a:extLst>
            </p:cNvPr>
            <p:cNvSpPr txBox="1"/>
            <p:nvPr/>
          </p:nvSpPr>
          <p:spPr>
            <a:xfrm>
              <a:off x="1786572" y="2666895"/>
              <a:ext cx="1343736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/>
                <a:t>SingleInstance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04C86021-7476-B178-1DC9-08E33430B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" t="9436" r="70538" b="24443"/>
            <a:stretch/>
          </p:blipFill>
          <p:spPr bwMode="auto">
            <a:xfrm>
              <a:off x="3258101" y="2567200"/>
              <a:ext cx="1130300" cy="97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5A5AF26D-92AD-E731-43AC-1B05B1F90D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40" t="38684" r="6385" b="38292"/>
            <a:stretch/>
          </p:blipFill>
          <p:spPr bwMode="auto">
            <a:xfrm>
              <a:off x="3393639" y="2665275"/>
              <a:ext cx="850900" cy="33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150099F-B738-D310-C0C5-AA730C04F266}"/>
                </a:ext>
              </a:extLst>
            </p:cNvPr>
            <p:cNvSpPr/>
            <p:nvPr/>
          </p:nvSpPr>
          <p:spPr>
            <a:xfrm>
              <a:off x="3393639" y="2410059"/>
              <a:ext cx="850900" cy="181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9E4ABAA-4745-71FA-98DB-A331014B68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" t="35140" r="512" b="32557"/>
          <a:stretch/>
        </p:blipFill>
        <p:spPr>
          <a:xfrm>
            <a:off x="5618822" y="3454003"/>
            <a:ext cx="5289582" cy="15001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25371B09-F36B-6AED-7ABE-EFA0474A907D}"/>
              </a:ext>
            </a:extLst>
          </p:cNvPr>
          <p:cNvGrpSpPr/>
          <p:nvPr/>
        </p:nvGrpSpPr>
        <p:grpSpPr>
          <a:xfrm>
            <a:off x="5618822" y="3716951"/>
            <a:ext cx="5289582" cy="300097"/>
            <a:chOff x="5618822" y="3716951"/>
            <a:chExt cx="5289582" cy="30009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595B0ED-26AE-09AE-37A6-5B7573487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" t="67697" r="512"/>
            <a:stretch/>
          </p:blipFill>
          <p:spPr>
            <a:xfrm>
              <a:off x="5618822" y="3716951"/>
              <a:ext cx="5289582" cy="15001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11BE34-3266-F75B-39D0-6699AE1D2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" t="35140" r="512" b="32557"/>
            <a:stretch/>
          </p:blipFill>
          <p:spPr>
            <a:xfrm>
              <a:off x="5618822" y="3867029"/>
              <a:ext cx="5289582" cy="150019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349833-CB8B-0517-C509-ABAEA9D563A7}"/>
              </a:ext>
            </a:extLst>
          </p:cNvPr>
          <p:cNvSpPr/>
          <p:nvPr/>
        </p:nvSpPr>
        <p:spPr>
          <a:xfrm>
            <a:off x="5747314" y="4966207"/>
            <a:ext cx="3913536" cy="26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36FC1B6-114C-54A6-81DC-9380E86D6E64}"/>
              </a:ext>
            </a:extLst>
          </p:cNvPr>
          <p:cNvSpPr/>
          <p:nvPr/>
        </p:nvSpPr>
        <p:spPr>
          <a:xfrm>
            <a:off x="5747314" y="5369698"/>
            <a:ext cx="3913536" cy="1330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86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C83D864-0E49-B325-0D9D-43019AC93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8822" y="1097411"/>
            <a:ext cx="1214999" cy="21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C076AD5-755A-DDD5-4706-6F72A79ED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675" y="1093979"/>
            <a:ext cx="1215000" cy="21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C6BEA1-A821-9E9B-CFE1-4DCC7A70C266}"/>
              </a:ext>
            </a:extLst>
          </p:cNvPr>
          <p:cNvSpPr txBox="1"/>
          <p:nvPr/>
        </p:nvSpPr>
        <p:spPr>
          <a:xfrm>
            <a:off x="6051575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D20764-85C8-9EE0-A62F-51C68B90975F}"/>
              </a:ext>
            </a:extLst>
          </p:cNvPr>
          <p:cNvSpPr txBox="1"/>
          <p:nvPr/>
        </p:nvSpPr>
        <p:spPr>
          <a:xfrm>
            <a:off x="7397514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4A3C0-EB71-F9E5-CB97-749CF2EFEB10}"/>
              </a:ext>
            </a:extLst>
          </p:cNvPr>
          <p:cNvSpPr txBox="1"/>
          <p:nvPr/>
        </p:nvSpPr>
        <p:spPr>
          <a:xfrm>
            <a:off x="8722850" y="816980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9D78C4-D0E3-D552-6C6A-C0FBE07E774C}"/>
              </a:ext>
            </a:extLst>
          </p:cNvPr>
          <p:cNvSpPr txBox="1"/>
          <p:nvPr/>
        </p:nvSpPr>
        <p:spPr>
          <a:xfrm>
            <a:off x="5258238" y="3696736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58D036-84C6-64A5-B632-963060A2EDF4}"/>
              </a:ext>
            </a:extLst>
          </p:cNvPr>
          <p:cNvSpPr txBox="1"/>
          <p:nvPr/>
        </p:nvSpPr>
        <p:spPr>
          <a:xfrm>
            <a:off x="5258238" y="423915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③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8F6A4-DDE2-CE06-8D55-5645B16C16CA}"/>
              </a:ext>
            </a:extLst>
          </p:cNvPr>
          <p:cNvSpPr txBox="1"/>
          <p:nvPr/>
        </p:nvSpPr>
        <p:spPr>
          <a:xfrm>
            <a:off x="5258235" y="3372082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EE3940-AB12-380B-0EE8-D9111F009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3994" y="1097411"/>
            <a:ext cx="1214237" cy="21600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261B787-9B14-8F27-FE45-7F2F7DD86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66"/>
          <a:stretch/>
        </p:blipFill>
        <p:spPr bwMode="auto">
          <a:xfrm>
            <a:off x="375826" y="3720229"/>
            <a:ext cx="2998128" cy="8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50099F-B738-D310-C0C5-AA730C04F266}"/>
              </a:ext>
            </a:extLst>
          </p:cNvPr>
          <p:cNvSpPr/>
          <p:nvPr/>
        </p:nvSpPr>
        <p:spPr>
          <a:xfrm>
            <a:off x="3373954" y="3423809"/>
            <a:ext cx="850900" cy="1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4E073-9168-050E-E505-9042EDF16E10}"/>
              </a:ext>
            </a:extLst>
          </p:cNvPr>
          <p:cNvSpPr txBox="1"/>
          <p:nvPr/>
        </p:nvSpPr>
        <p:spPr>
          <a:xfrm>
            <a:off x="381000" y="771779"/>
            <a:ext cx="5187591" cy="227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SingleInstancePerTask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SingleInstancePerTask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항상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root activity</a:t>
            </a:r>
            <a:r>
              <a:rPr lang="ko-KR" altLang="en-US" sz="1000" dirty="0"/>
              <a:t>로만 실행된다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해당 </a:t>
            </a:r>
            <a:r>
              <a:rPr lang="en-US" altLang="ko-KR" sz="1000" dirty="0"/>
              <a:t>task</a:t>
            </a:r>
            <a:r>
              <a:rPr lang="ko-KR" altLang="en-US" sz="1000" dirty="0"/>
              <a:t>에는 </a:t>
            </a:r>
            <a:r>
              <a:rPr lang="en-US" altLang="ko-KR" sz="1000" dirty="0"/>
              <a:t>SingleInstancePerTask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하나만 존재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FLAG_ACTIVITY_MULTIPLE_TASK </a:t>
            </a:r>
            <a:r>
              <a:rPr lang="ko-KR" altLang="en-US" sz="1000" dirty="0"/>
              <a:t>또는 </a:t>
            </a:r>
            <a:r>
              <a:rPr lang="en-US" altLang="ko-KR" sz="1000" dirty="0"/>
              <a:t>FLAG_ACTIVITY_NEW_DOCUMENT</a:t>
            </a:r>
            <a:r>
              <a:rPr lang="ko-KR" altLang="en-US" sz="1000" dirty="0"/>
              <a:t>가 </a:t>
            </a:r>
            <a:r>
              <a:rPr lang="en-US" altLang="ko-KR" sz="1000" dirty="0"/>
              <a:t>Flag</a:t>
            </a:r>
            <a:r>
              <a:rPr lang="ko-KR" altLang="en-US" sz="1000" dirty="0"/>
              <a:t>로 추가된 경우에는 </a:t>
            </a:r>
            <a:r>
              <a:rPr lang="en-US" altLang="ko-KR" sz="1000" dirty="0"/>
              <a:t>SingleInstancePerTask</a:t>
            </a:r>
            <a:r>
              <a:rPr lang="ko-KR" altLang="en-US" sz="1000" dirty="0"/>
              <a:t>로 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다른 </a:t>
            </a:r>
            <a:r>
              <a:rPr lang="en-US" altLang="ko-KR" sz="1000" dirty="0"/>
              <a:t>task</a:t>
            </a:r>
            <a:r>
              <a:rPr lang="ko-KR" altLang="en-US" sz="1000" dirty="0"/>
              <a:t>에서 여러 번 </a:t>
            </a:r>
            <a:r>
              <a:rPr lang="ko-KR" altLang="en-US" sz="1000" dirty="0" err="1"/>
              <a:t>인스턴스화될</a:t>
            </a:r>
            <a:r>
              <a:rPr lang="ko-KR" altLang="en-US" sz="1000" dirty="0"/>
              <a:t>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B94EE5-595F-10A9-E648-D717790C3F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500"/>
          <a:stretch/>
        </p:blipFill>
        <p:spPr>
          <a:xfrm>
            <a:off x="5618822" y="4749069"/>
            <a:ext cx="5289582" cy="630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D49A10-5469-83C5-4249-41ED6C547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2550" y="1099166"/>
            <a:ext cx="1214999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943383-2857-F62C-26C1-461F3F4BD228}"/>
              </a:ext>
            </a:extLst>
          </p:cNvPr>
          <p:cNvSpPr txBox="1"/>
          <p:nvPr/>
        </p:nvSpPr>
        <p:spPr>
          <a:xfrm>
            <a:off x="10034353" y="818735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62C89-6E3C-7175-0667-AD5A3683BD9E}"/>
              </a:ext>
            </a:extLst>
          </p:cNvPr>
          <p:cNvSpPr txBox="1"/>
          <p:nvPr/>
        </p:nvSpPr>
        <p:spPr>
          <a:xfrm>
            <a:off x="11364396" y="818735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CC89C8-7C72-2EDA-F94D-00B56E0E08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098"/>
          <a:stretch/>
        </p:blipFill>
        <p:spPr>
          <a:xfrm>
            <a:off x="5618822" y="3439027"/>
            <a:ext cx="5289582" cy="1839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C6D2D1-8C81-B25D-C1EA-8E35945E0B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273"/>
          <a:stretch/>
        </p:blipFill>
        <p:spPr>
          <a:xfrm>
            <a:off x="5618822" y="3701458"/>
            <a:ext cx="5289582" cy="3350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7E707B-69C8-631A-A689-45A88C1707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0274"/>
          <a:stretch/>
        </p:blipFill>
        <p:spPr>
          <a:xfrm>
            <a:off x="5618822" y="4151848"/>
            <a:ext cx="5289582" cy="4796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51078C-2CC4-1459-D9A1-C401583DD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8822" y="5497047"/>
            <a:ext cx="5289582" cy="8030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2697DD-E6E1-C259-AF31-B809E99AB84F}"/>
              </a:ext>
            </a:extLst>
          </p:cNvPr>
          <p:cNvSpPr txBox="1"/>
          <p:nvPr/>
        </p:nvSpPr>
        <p:spPr>
          <a:xfrm>
            <a:off x="5258234" y="4925751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0921D2-FB62-696E-8DAE-95E5DF9B8FB5}"/>
              </a:ext>
            </a:extLst>
          </p:cNvPr>
          <p:cNvSpPr txBox="1"/>
          <p:nvPr/>
        </p:nvSpPr>
        <p:spPr>
          <a:xfrm>
            <a:off x="5258234" y="5697067"/>
            <a:ext cx="31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⑤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1A6FAE3-A0E0-44E1-98F5-D8F86607E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85" y="5106055"/>
            <a:ext cx="4573651" cy="11710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DE0024-D2B3-5074-022D-4A8EFD56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074" y="1093979"/>
            <a:ext cx="1215000" cy="216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9A4113-8CC9-8C63-5E6D-94A1728636E3}"/>
              </a:ext>
            </a:extLst>
          </p:cNvPr>
          <p:cNvSpPr/>
          <p:nvPr/>
        </p:nvSpPr>
        <p:spPr>
          <a:xfrm>
            <a:off x="420001" y="5246333"/>
            <a:ext cx="4549702" cy="1330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A31BB9-622E-8911-AC3C-E1E2DB736111}"/>
              </a:ext>
            </a:extLst>
          </p:cNvPr>
          <p:cNvSpPr/>
          <p:nvPr/>
        </p:nvSpPr>
        <p:spPr>
          <a:xfrm>
            <a:off x="420001" y="5533424"/>
            <a:ext cx="4549702" cy="4558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3BBD4D-E9F3-494D-75B9-93BBF8A1C4C0}"/>
              </a:ext>
            </a:extLst>
          </p:cNvPr>
          <p:cNvSpPr/>
          <p:nvPr/>
        </p:nvSpPr>
        <p:spPr>
          <a:xfrm>
            <a:off x="420001" y="6126160"/>
            <a:ext cx="4549702" cy="1377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0BB524-D7D1-0BAB-EEFF-D6CEDE55C1D3}"/>
              </a:ext>
            </a:extLst>
          </p:cNvPr>
          <p:cNvSpPr txBox="1"/>
          <p:nvPr/>
        </p:nvSpPr>
        <p:spPr>
          <a:xfrm>
            <a:off x="478129" y="3099192"/>
            <a:ext cx="160706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/>
              <a:t>SingleInstancePerTask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68F537-F9FD-B0C8-FF07-879F7FB85059}"/>
              </a:ext>
            </a:extLst>
          </p:cNvPr>
          <p:cNvSpPr/>
          <p:nvPr/>
        </p:nvSpPr>
        <p:spPr>
          <a:xfrm>
            <a:off x="3481713" y="3652157"/>
            <a:ext cx="850900" cy="1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73553C64-25B7-6035-C375-1DB0B9813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2" t="11167" r="3282" b="26925"/>
          <a:stretch/>
        </p:blipFill>
        <p:spPr bwMode="auto">
          <a:xfrm>
            <a:off x="4308638" y="3834745"/>
            <a:ext cx="831634" cy="67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566C215B-8841-A079-B245-02ADA1405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t="12044" r="36014" b="26100"/>
          <a:stretch/>
        </p:blipFill>
        <p:spPr bwMode="auto">
          <a:xfrm>
            <a:off x="2440972" y="3844299"/>
            <a:ext cx="850901" cy="6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928DA8-77F6-B6F2-8FFB-81D1F33D000C}"/>
              </a:ext>
            </a:extLst>
          </p:cNvPr>
          <p:cNvSpPr/>
          <p:nvPr/>
        </p:nvSpPr>
        <p:spPr>
          <a:xfrm>
            <a:off x="2558055" y="3747281"/>
            <a:ext cx="599788" cy="10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52C95A6-4F62-0056-66FF-F0BCF8C9C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0" t="38684" r="6385" b="38292"/>
          <a:stretch/>
        </p:blipFill>
        <p:spPr bwMode="auto">
          <a:xfrm>
            <a:off x="2569918" y="3908001"/>
            <a:ext cx="612065" cy="2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F0090B10-A22E-F152-E33F-947F8022B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4" t="12044" r="36014" b="26100"/>
          <a:stretch/>
        </p:blipFill>
        <p:spPr bwMode="auto">
          <a:xfrm>
            <a:off x="3396007" y="3844299"/>
            <a:ext cx="850901" cy="66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0033B7A3-08CF-5B85-3CE4-643288709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0" t="38684" r="6385" b="38292"/>
          <a:stretch/>
        </p:blipFill>
        <p:spPr bwMode="auto">
          <a:xfrm>
            <a:off x="3524953" y="3908001"/>
            <a:ext cx="612065" cy="2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ED1CF362-53AE-EEEC-7F53-89A0B9BE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40936" r="74253" b="36863"/>
          <a:stretch/>
        </p:blipFill>
        <p:spPr bwMode="auto">
          <a:xfrm>
            <a:off x="3519039" y="3699876"/>
            <a:ext cx="604838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5B4540FB-73D9-FF34-D01E-28FA04CD0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7" t="41136" r="39797" b="38196"/>
          <a:stretch/>
        </p:blipFill>
        <p:spPr bwMode="auto">
          <a:xfrm>
            <a:off x="4412695" y="4163265"/>
            <a:ext cx="618701" cy="22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3C45864-3956-3CBB-0B2C-1FAE0E289067}"/>
              </a:ext>
            </a:extLst>
          </p:cNvPr>
          <p:cNvSpPr txBox="1"/>
          <p:nvPr/>
        </p:nvSpPr>
        <p:spPr>
          <a:xfrm>
            <a:off x="4378276" y="3610641"/>
            <a:ext cx="68442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/>
              <a:t>New</a:t>
            </a:r>
            <a:r>
              <a:rPr lang="ko-KR" altLang="en-US" sz="900" dirty="0"/>
              <a:t> </a:t>
            </a:r>
            <a:r>
              <a:rPr lang="en-US" altLang="ko-KR" sz="900" dirty="0"/>
              <a:t>task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60154C-8E4E-A552-94AA-010AF1E96C0D}"/>
              </a:ext>
            </a:extLst>
          </p:cNvPr>
          <p:cNvSpPr txBox="1"/>
          <p:nvPr/>
        </p:nvSpPr>
        <p:spPr>
          <a:xfrm>
            <a:off x="519916" y="4477885"/>
            <a:ext cx="68442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/>
              <a:t>A </a:t>
            </a:r>
            <a:r>
              <a:rPr lang="ko-KR" altLang="en-US" sz="900" dirty="0"/>
              <a:t>호출</a:t>
            </a:r>
            <a:endParaRPr lang="en-US" altLang="ko-KR" sz="9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E44B9C-C430-A2C1-D7DD-862982DF30E7}"/>
              </a:ext>
            </a:extLst>
          </p:cNvPr>
          <p:cNvSpPr txBox="1"/>
          <p:nvPr/>
        </p:nvSpPr>
        <p:spPr>
          <a:xfrm>
            <a:off x="1508442" y="4477885"/>
            <a:ext cx="68442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/>
              <a:t>B </a:t>
            </a:r>
            <a:r>
              <a:rPr lang="ko-KR" altLang="en-US" sz="900" dirty="0"/>
              <a:t>호출</a:t>
            </a:r>
            <a:endParaRPr lang="en-US" altLang="ko-KR" sz="9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8A624B-7919-E525-9EF5-25E1C7A35E92}"/>
              </a:ext>
            </a:extLst>
          </p:cNvPr>
          <p:cNvSpPr txBox="1"/>
          <p:nvPr/>
        </p:nvSpPr>
        <p:spPr>
          <a:xfrm>
            <a:off x="2511290" y="4477885"/>
            <a:ext cx="68442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/>
              <a:t>C </a:t>
            </a:r>
            <a:r>
              <a:rPr lang="ko-KR" altLang="en-US" sz="900" dirty="0"/>
              <a:t>호출</a:t>
            </a:r>
            <a:endParaRPr lang="en-US" altLang="ko-KR" sz="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550F6E-83C1-AB91-9114-4351C624A8E9}"/>
              </a:ext>
            </a:extLst>
          </p:cNvPr>
          <p:cNvSpPr txBox="1"/>
          <p:nvPr/>
        </p:nvSpPr>
        <p:spPr>
          <a:xfrm>
            <a:off x="3459547" y="4477885"/>
            <a:ext cx="68442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/>
              <a:t>A </a:t>
            </a:r>
            <a:r>
              <a:rPr lang="ko-KR" altLang="en-US" sz="900" dirty="0"/>
              <a:t>호출</a:t>
            </a:r>
            <a:endParaRPr lang="en-US" altLang="ko-KR" sz="9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B982EE-DDF0-4489-4D70-16D8B654E7BF}"/>
              </a:ext>
            </a:extLst>
          </p:cNvPr>
          <p:cNvSpPr txBox="1"/>
          <p:nvPr/>
        </p:nvSpPr>
        <p:spPr>
          <a:xfrm>
            <a:off x="4386025" y="4477885"/>
            <a:ext cx="684424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/>
              <a:t>B </a:t>
            </a:r>
            <a:r>
              <a:rPr lang="ko-KR" altLang="en-US" sz="900" dirty="0"/>
              <a:t>호출</a:t>
            </a:r>
            <a:endParaRPr lang="en-US" altLang="ko-KR" sz="9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CB04FAB-B77D-2385-1A03-7179CA719CF9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281663" y="3392606"/>
            <a:ext cx="369804" cy="7576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497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Bundle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Map</a:t>
            </a:r>
            <a:r>
              <a:rPr lang="ko-KR" altLang="en-US" sz="1000" dirty="0"/>
              <a:t>의 형태로 여러가지 </a:t>
            </a:r>
            <a:r>
              <a:rPr lang="en-US" altLang="ko-KR" sz="1000" dirty="0"/>
              <a:t>type</a:t>
            </a:r>
            <a:r>
              <a:rPr lang="ko-KR" altLang="en-US" sz="1000" dirty="0"/>
              <a:t>의 값을 저장하는 </a:t>
            </a:r>
            <a:r>
              <a:rPr lang="en-US" altLang="ko-KR" sz="1000" dirty="0"/>
              <a:t>Class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상태</a:t>
            </a:r>
            <a:r>
              <a:rPr lang="en-US" altLang="ko-KR" sz="1000" dirty="0"/>
              <a:t>/</a:t>
            </a:r>
            <a:r>
              <a:rPr lang="ko-KR" altLang="en-US" sz="1000" dirty="0"/>
              <a:t>값 등을 저장하기 위한 객체로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5784D0-B085-3CC0-6982-68EFEF34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3" y="1532969"/>
            <a:ext cx="3134019" cy="5325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6E6910-D523-CA27-501A-B30EC9EDF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38" y="721159"/>
            <a:ext cx="2524732" cy="55578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38C024-7DE1-E8A8-FF25-ECA3E73EB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680" y="995698"/>
            <a:ext cx="3201322" cy="18007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C44EEC-0FA1-013A-74D6-217908394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482" y="995698"/>
            <a:ext cx="1514465" cy="26923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109AB2-1367-3DAE-61B7-F9C71ECBFA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679" y="4325733"/>
            <a:ext cx="3201328" cy="18007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4A626D-7EC0-F0DB-0723-8DD60544CDAE}"/>
              </a:ext>
            </a:extLst>
          </p:cNvPr>
          <p:cNvSpPr txBox="1"/>
          <p:nvPr/>
        </p:nvSpPr>
        <p:spPr>
          <a:xfrm>
            <a:off x="7612317" y="1982774"/>
            <a:ext cx="2547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5FE61-410A-1332-FEDD-3FDC86C29D44}"/>
              </a:ext>
            </a:extLst>
          </p:cNvPr>
          <p:cNvSpPr txBox="1"/>
          <p:nvPr/>
        </p:nvSpPr>
        <p:spPr>
          <a:xfrm>
            <a:off x="10148494" y="1982774"/>
            <a:ext cx="4956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300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928876-DB3A-D4D9-0957-D457FAD18B12}"/>
              </a:ext>
            </a:extLst>
          </p:cNvPr>
          <p:cNvSpPr txBox="1"/>
          <p:nvPr/>
        </p:nvSpPr>
        <p:spPr>
          <a:xfrm>
            <a:off x="10148494" y="5376055"/>
            <a:ext cx="4956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DA8DE1-7699-62A4-4F16-58184383A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100" y="3959972"/>
            <a:ext cx="1514465" cy="26923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6EEDF7-9163-2C0B-F4B1-9B590F7AFDB3}"/>
              </a:ext>
            </a:extLst>
          </p:cNvPr>
          <p:cNvSpPr txBox="1"/>
          <p:nvPr/>
        </p:nvSpPr>
        <p:spPr>
          <a:xfrm>
            <a:off x="7612317" y="5139354"/>
            <a:ext cx="2547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CF78B8-FA7E-2104-3BB9-FB269B7D59DF}"/>
              </a:ext>
            </a:extLst>
          </p:cNvPr>
          <p:cNvSpPr/>
          <p:nvPr/>
        </p:nvSpPr>
        <p:spPr>
          <a:xfrm>
            <a:off x="3929038" y="4041627"/>
            <a:ext cx="2057425" cy="11631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499FE-34A4-89EB-E721-2E2C11F52992}"/>
              </a:ext>
            </a:extLst>
          </p:cNvPr>
          <p:cNvSpPr txBox="1"/>
          <p:nvPr/>
        </p:nvSpPr>
        <p:spPr>
          <a:xfrm>
            <a:off x="3929038" y="6268792"/>
            <a:ext cx="4866641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onSaveInstanceState</a:t>
            </a:r>
            <a:r>
              <a:rPr lang="ko-KR" altLang="en-US" sz="800" dirty="0"/>
              <a:t>를 수행할 때</a:t>
            </a:r>
            <a:r>
              <a:rPr lang="en-US" altLang="ko-KR" sz="800" dirty="0"/>
              <a:t>, Count </a:t>
            </a:r>
            <a:r>
              <a:rPr lang="ko-KR" altLang="en-US" sz="800" dirty="0"/>
              <a:t>값이 </a:t>
            </a:r>
            <a:r>
              <a:rPr lang="en-US" altLang="ko-KR" sz="800" dirty="0"/>
              <a:t>3</a:t>
            </a:r>
            <a:r>
              <a:rPr lang="ko-KR" altLang="en-US" sz="800" dirty="0"/>
              <a:t>이면</a:t>
            </a:r>
            <a:r>
              <a:rPr lang="en-US" altLang="ko-KR" sz="800" dirty="0"/>
              <a:t>,</a:t>
            </a:r>
            <a:br>
              <a:rPr lang="en-US" altLang="ko-KR" sz="800" dirty="0"/>
            </a:br>
            <a:r>
              <a:rPr lang="en-US" altLang="ko-KR" sz="800" dirty="0"/>
              <a:t>Bundle</a:t>
            </a:r>
            <a:r>
              <a:rPr lang="ko-KR" altLang="en-US" sz="800" dirty="0"/>
              <a:t>의 </a:t>
            </a:r>
            <a:r>
              <a:rPr lang="en-US" altLang="ko-KR" sz="800" dirty="0"/>
              <a:t>count </a:t>
            </a:r>
            <a:r>
              <a:rPr lang="ko-KR" altLang="en-US" sz="800" dirty="0"/>
              <a:t>값을 </a:t>
            </a:r>
            <a:r>
              <a:rPr lang="en-US" altLang="ko-KR" sz="800" dirty="0"/>
              <a:t>300</a:t>
            </a:r>
            <a:r>
              <a:rPr lang="ko-KR" altLang="en-US" sz="800" dirty="0"/>
              <a:t>을 바꿔서 저장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onRestoreInstanceState</a:t>
            </a:r>
            <a:r>
              <a:rPr lang="ko-KR" altLang="en-US" sz="800" dirty="0"/>
              <a:t>가 호출되면 바뀐 값으로 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0585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https://medium.com/androiddevelopers/the-android-lifecycle-cheat-sheet-part-iv-49946659b094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https://developer.android.com/guide/topics/manifest/activity-element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786881" cy="574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구조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scheme:[//[user[:password]@]host[:port]][/path][?query][#fragment]</a:t>
            </a:r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FontTx/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scheme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사용할 프로토콜</a:t>
            </a:r>
            <a:r>
              <a:rPr lang="en-US" altLang="ko-KR" sz="1000" dirty="0"/>
              <a:t> (</a:t>
            </a:r>
            <a:r>
              <a:rPr lang="ko-KR" altLang="en-US" sz="1000" dirty="0"/>
              <a:t>리소스에 요청 및 접근하는 방법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(http,</a:t>
            </a:r>
            <a:r>
              <a:rPr lang="ko-KR" altLang="en-US" sz="1000" dirty="0"/>
              <a:t> </a:t>
            </a:r>
            <a:r>
              <a:rPr lang="en-US" altLang="ko-KR" sz="1000" dirty="0"/>
              <a:t>https,</a:t>
            </a:r>
            <a:r>
              <a:rPr lang="ko-KR" altLang="en-US" sz="1000" dirty="0"/>
              <a:t> </a:t>
            </a:r>
            <a:r>
              <a:rPr lang="en-US" altLang="ko-KR" sz="1000" dirty="0"/>
              <a:t>ftp,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mailto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file,</a:t>
            </a:r>
            <a:r>
              <a:rPr lang="ko-KR" altLang="en-US" sz="1000" dirty="0"/>
              <a:t> </a:t>
            </a:r>
            <a:r>
              <a:rPr lang="en-US" altLang="ko-KR" sz="1000" dirty="0"/>
              <a:t>data, telnet</a:t>
            </a:r>
            <a:r>
              <a:rPr lang="ko-KR" altLang="en-US" sz="1000" dirty="0"/>
              <a:t> 등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Authority</a:t>
            </a:r>
            <a:r>
              <a:rPr lang="en-US" altLang="ko-KR" sz="1000" dirty="0"/>
              <a:t> ([user[:password]@]host[:port])</a:t>
            </a:r>
            <a:br>
              <a:rPr lang="en-US" altLang="ko-KR" sz="1000" dirty="0"/>
            </a:br>
            <a:r>
              <a:rPr lang="en-US" altLang="ko-KR" sz="1000" dirty="0"/>
              <a:t>- User Information (user[:password])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사용자 정보가 있다면 </a:t>
            </a:r>
            <a:r>
              <a:rPr lang="en-US" altLang="ko-KR" sz="1000" dirty="0"/>
              <a:t>“@”</a:t>
            </a:r>
            <a:r>
              <a:rPr lang="ko-KR" altLang="en-US" sz="1000" dirty="0"/>
              <a:t>로 끝난다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user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</a:t>
            </a:r>
            <a:r>
              <a:rPr lang="en-US" altLang="ko-KR" sz="1000" dirty="0"/>
              <a:t> </a:t>
            </a:r>
            <a:r>
              <a:rPr lang="ko-KR" altLang="en-US" sz="1000" dirty="0"/>
              <a:t>이름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password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 비밀번호 </a:t>
            </a:r>
            <a:r>
              <a:rPr lang="en-US" altLang="ko-KR" sz="1000" dirty="0"/>
              <a:t>(</a:t>
            </a:r>
            <a:r>
              <a:rPr lang="ko-KR" altLang="en-US" sz="1000" dirty="0"/>
              <a:t>존재한다면 앞에 </a:t>
            </a:r>
            <a:r>
              <a:rPr lang="en-US" altLang="ko-KR" sz="1000" dirty="0"/>
              <a:t>“:”</a:t>
            </a:r>
            <a:r>
              <a:rPr lang="ko-KR" altLang="en-US" sz="1000" dirty="0"/>
              <a:t>을 붙인다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host</a:t>
            </a:r>
            <a:r>
              <a:rPr lang="en-US" altLang="ko-KR" sz="1000" dirty="0"/>
              <a:t> : </a:t>
            </a:r>
            <a:r>
              <a:rPr lang="ko-KR" altLang="en-US" sz="1000" dirty="0"/>
              <a:t>접근할 대상의 도메인 이름 또는 </a:t>
            </a:r>
            <a:r>
              <a:rPr lang="en-US" altLang="ko-KR" sz="1000" dirty="0"/>
              <a:t>IP Address, application package </a:t>
            </a:r>
            <a:r>
              <a:rPr lang="ko-KR" altLang="en-US" sz="1000" dirty="0"/>
              <a:t>이름</a:t>
            </a:r>
            <a:r>
              <a:rPr lang="en-US" altLang="ko-KR" sz="1000" dirty="0"/>
              <a:t>	</a:t>
            </a:r>
            <a:br>
              <a:rPr lang="en-US" altLang="ko-KR" sz="1000" dirty="0"/>
            </a:br>
            <a:r>
              <a:rPr lang="en-US" altLang="ko-KR" sz="1000" dirty="0"/>
              <a:t>	  (Ex. 127.0.0.1 </a:t>
            </a:r>
            <a:r>
              <a:rPr lang="ko-KR" altLang="en-US" sz="1000" dirty="0"/>
              <a:t>은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를 가리킨다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필수 항목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port</a:t>
            </a:r>
            <a:r>
              <a:rPr lang="en-US" altLang="ko-KR" sz="1000" dirty="0"/>
              <a:t> : </a:t>
            </a:r>
            <a:r>
              <a:rPr lang="ko-KR" altLang="en-US" sz="1000" dirty="0"/>
              <a:t>메시지를 받아야 하는 프로세스가 있는 위치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일반적으로 </a:t>
            </a:r>
            <a:r>
              <a:rPr lang="en-US" altLang="ko-KR" sz="1000" dirty="0"/>
              <a:t>scheme</a:t>
            </a:r>
            <a:r>
              <a:rPr lang="ko-KR" altLang="en-US" sz="1000" dirty="0"/>
              <a:t>이 기본 </a:t>
            </a:r>
            <a:r>
              <a:rPr lang="en-US" altLang="ko-KR" sz="1000" dirty="0"/>
              <a:t>port</a:t>
            </a:r>
            <a:r>
              <a:rPr lang="ko-KR" altLang="en-US" sz="1000" dirty="0"/>
              <a:t>를 정의한다</a:t>
            </a:r>
            <a:r>
              <a:rPr lang="en-US" altLang="ko-KR" sz="1000" dirty="0"/>
              <a:t>. Ex.</a:t>
            </a:r>
            <a:r>
              <a:rPr lang="ko-KR" altLang="en-US" sz="1000" dirty="0"/>
              <a:t> </a:t>
            </a:r>
            <a:r>
              <a:rPr lang="en-US" altLang="ko-KR" sz="1000" dirty="0"/>
              <a:t>HTTP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80,</a:t>
            </a:r>
            <a:r>
              <a:rPr lang="ko-KR" altLang="en-US" sz="1000" dirty="0"/>
              <a:t> </a:t>
            </a:r>
            <a:r>
              <a:rPr lang="en-US" altLang="ko-KR" sz="1000" dirty="0"/>
              <a:t>HTTPS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43)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따로 </a:t>
            </a:r>
            <a:r>
              <a:rPr lang="en-US" altLang="ko-KR" sz="1000" dirty="0"/>
              <a:t>port</a:t>
            </a:r>
            <a:r>
              <a:rPr lang="ko-KR" altLang="en-US" sz="1000" dirty="0"/>
              <a:t>가 설정되어 있다면 지정 필요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path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리소스에 대한 경로</a:t>
            </a: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query</a:t>
            </a:r>
            <a:r>
              <a:rPr lang="en-US" altLang="ko-KR" sz="1000" dirty="0"/>
              <a:t> : </a:t>
            </a:r>
            <a:r>
              <a:rPr lang="ko-KR" altLang="en-US" sz="1000" dirty="0" err="1"/>
              <a:t>요청받을</a:t>
            </a:r>
            <a:r>
              <a:rPr lang="ko-KR" altLang="en-US" sz="1000" dirty="0"/>
              <a:t> 리소스의 범위를 좁히기 위해 질문이나 질의로 식별할 수 있음</a:t>
            </a:r>
            <a:br>
              <a:rPr lang="en-US" altLang="ko-KR" sz="1000" dirty="0"/>
            </a:br>
            <a:r>
              <a:rPr lang="en-US" altLang="ko-KR" sz="1000" dirty="0"/>
              <a:t>- key=value </a:t>
            </a:r>
            <a:r>
              <a:rPr lang="ko-KR" altLang="en-US" sz="1000" dirty="0"/>
              <a:t>형식을 가짐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en-US" altLang="ko-KR" sz="1000" dirty="0">
                <a:hlinkClick r:id="rId3"/>
              </a:rPr>
              <a:t>https://www.google.co.kr/search?q=</a:t>
            </a:r>
            <a:r>
              <a:rPr lang="ko-KR" altLang="en-US" sz="1000" dirty="0">
                <a:hlinkClick r:id="rId3"/>
              </a:rPr>
              <a:t>코로나</a:t>
            </a:r>
            <a:r>
              <a:rPr lang="en-US" altLang="ko-KR" sz="1000" dirty="0"/>
              <a:t> </a:t>
            </a:r>
            <a:r>
              <a:rPr lang="ko-KR" altLang="en-US" sz="1000" dirty="0"/>
              <a:t>에서 </a:t>
            </a:r>
            <a:r>
              <a:rPr lang="en-US" altLang="ko-KR" sz="1000" dirty="0"/>
              <a:t>path</a:t>
            </a:r>
            <a:r>
              <a:rPr lang="ko-KR" altLang="en-US" sz="1000" dirty="0"/>
              <a:t>는 </a:t>
            </a:r>
            <a:r>
              <a:rPr lang="en-US" altLang="ko-KR" sz="1000" dirty="0"/>
              <a:t>“search”</a:t>
            </a:r>
            <a:r>
              <a:rPr lang="ko-KR" altLang="en-US" sz="1000" dirty="0"/>
              <a:t>이고 </a:t>
            </a:r>
            <a:r>
              <a:rPr lang="en-US" altLang="ko-KR" sz="1000" dirty="0"/>
              <a:t>query</a:t>
            </a:r>
            <a:r>
              <a:rPr lang="ko-KR" altLang="en-US" sz="1000" dirty="0"/>
              <a:t>는 </a:t>
            </a:r>
            <a:r>
              <a:rPr lang="en-US" altLang="ko-KR" sz="1000" dirty="0"/>
              <a:t>“q=</a:t>
            </a:r>
            <a:r>
              <a:rPr lang="ko-KR" altLang="en-US" sz="1000" dirty="0"/>
              <a:t>코로나</a:t>
            </a:r>
            <a:r>
              <a:rPr lang="en-US" altLang="ko-KR" sz="1000" dirty="0"/>
              <a:t>” </a:t>
            </a:r>
            <a:r>
              <a:rPr lang="ko-KR" altLang="en-US" sz="1000" dirty="0"/>
              <a:t>이다</a:t>
            </a:r>
            <a:r>
              <a:rPr lang="en-US" altLang="ko-KR" sz="1000" dirty="0"/>
              <a:t>.)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fragment</a:t>
            </a:r>
            <a:r>
              <a:rPr lang="en-US" altLang="ko-KR" sz="1000" dirty="0"/>
              <a:t> : </a:t>
            </a:r>
            <a:r>
              <a:rPr lang="ko-KR" altLang="en-US" sz="1000" dirty="0"/>
              <a:t>부분 식별자로 북마크 역할을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서버로 보내지지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FC8F1-2A1E-799F-2098-D8380DC0C13E}"/>
              </a:ext>
            </a:extLst>
          </p:cNvPr>
          <p:cNvSpPr txBox="1"/>
          <p:nvPr/>
        </p:nvSpPr>
        <p:spPr>
          <a:xfrm>
            <a:off x="6412864" y="790868"/>
            <a:ext cx="5779136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>
                <a:hlinkClick r:id="rId4"/>
              </a:rPr>
              <a:t>https://john.doe@www.example.com:123/forum/questions/?tag=networking&amp;order=newest#top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scheme: </a:t>
            </a:r>
            <a:r>
              <a:rPr lang="en-US" altLang="ko-KR" sz="1000" dirty="0">
                <a:solidFill>
                  <a:srgbClr val="FF0000"/>
                </a:solidFill>
              </a:rPr>
              <a:t>https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authority: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userinfo</a:t>
            </a:r>
            <a:r>
              <a:rPr lang="en-US" altLang="ko-KR" sz="1000" dirty="0"/>
              <a:t>: </a:t>
            </a:r>
            <a:r>
              <a:rPr lang="en-US" altLang="ko-KR" sz="1000" dirty="0" err="1">
                <a:solidFill>
                  <a:srgbClr val="FF0000"/>
                </a:solidFill>
              </a:rPr>
              <a:t>john.doe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host: </a:t>
            </a:r>
            <a:r>
              <a:rPr lang="en-US" altLang="ko-KR" sz="10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www.example.com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port: </a:t>
            </a:r>
            <a:r>
              <a:rPr lang="en-US" altLang="ko-KR" sz="1000" dirty="0">
                <a:solidFill>
                  <a:srgbClr val="FF0000"/>
                </a:solidFill>
              </a:rPr>
              <a:t>123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path: </a:t>
            </a:r>
            <a:r>
              <a:rPr lang="en-US" altLang="ko-KR" sz="1000" dirty="0">
                <a:solidFill>
                  <a:srgbClr val="FF0000"/>
                </a:solidFill>
              </a:rPr>
              <a:t>forum/questions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query: tag=</a:t>
            </a:r>
            <a:r>
              <a:rPr lang="en-US" altLang="ko-KR" sz="1000" dirty="0" err="1">
                <a:solidFill>
                  <a:srgbClr val="FF0000"/>
                </a:solidFill>
              </a:rPr>
              <a:t>networking&amp;order</a:t>
            </a:r>
            <a:r>
              <a:rPr lang="en-US" altLang="ko-KR" sz="1000" dirty="0">
                <a:solidFill>
                  <a:srgbClr val="FF0000"/>
                </a:solidFill>
              </a:rPr>
              <a:t>=newest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fragment: </a:t>
            </a:r>
            <a:r>
              <a:rPr lang="en-US" altLang="ko-KR" sz="1000" dirty="0">
                <a:solidFill>
                  <a:srgbClr val="FF0000"/>
                </a:solidFill>
              </a:rPr>
              <a:t>top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6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891452"/>
            <a:ext cx="6786881" cy="278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의 하위 개념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URL (Uniform Resource Locator)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 Address</a:t>
            </a:r>
            <a:r>
              <a:rPr lang="ko-KR" altLang="en-US" sz="1000" dirty="0"/>
              <a:t>라고도 불리며 </a:t>
            </a:r>
            <a:r>
              <a:rPr lang="en-US" altLang="ko-KR" sz="1000" dirty="0"/>
              <a:t>URI</a:t>
            </a:r>
            <a:r>
              <a:rPr lang="ko-KR" altLang="en-US" sz="1000" dirty="0"/>
              <a:t>에서 자원의 위치</a:t>
            </a:r>
            <a:r>
              <a:rPr lang="en-US" altLang="ko-KR" sz="1000" dirty="0"/>
              <a:t> (</a:t>
            </a:r>
            <a:r>
              <a:rPr lang="ko-KR" altLang="en-US" sz="1000" dirty="0"/>
              <a:t>파일 위치</a:t>
            </a:r>
            <a:r>
              <a:rPr lang="en-US" altLang="ko-KR" sz="1000" dirty="0"/>
              <a:t>)</a:t>
            </a:r>
            <a:r>
              <a:rPr lang="ko-KR" altLang="en-US" sz="1000" dirty="0"/>
              <a:t>를 나타내는 부분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컴퓨터 </a:t>
            </a:r>
            <a:r>
              <a:rPr lang="en-US" altLang="ko-KR" sz="1000" dirty="0"/>
              <a:t>network </a:t>
            </a:r>
            <a:r>
              <a:rPr lang="ko-KR" altLang="en-US" sz="1000" dirty="0"/>
              <a:t>상에서 리소스의 위치를 나타내기 위한 규약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URN (Uniform Resource Name)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Scheme</a:t>
            </a:r>
            <a:r>
              <a:rPr lang="ko-KR" altLang="en-US" sz="1000" dirty="0"/>
              <a:t>을 포함하지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영속적이고</a:t>
            </a:r>
            <a:r>
              <a:rPr lang="en-US" altLang="ko-KR" sz="1000" dirty="0"/>
              <a:t>, </a:t>
            </a:r>
            <a:r>
              <a:rPr lang="ko-KR" altLang="en-US" sz="1000" dirty="0"/>
              <a:t>위치에 독립적인 리소스를 위한 식별자로 사용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리소스의 이름을 뜻한다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실제로 리소스에 접근하기 위해서는 </a:t>
            </a:r>
            <a:r>
              <a:rPr lang="en-US" altLang="ko-KR" sz="1000" dirty="0"/>
              <a:t>URL</a:t>
            </a:r>
            <a:r>
              <a:rPr lang="ko-KR" altLang="en-US" sz="1000" dirty="0"/>
              <a:t>이 필요하므로 잘 사용하지 않는다</a:t>
            </a:r>
            <a:r>
              <a:rPr lang="en-US" altLang="ko-KR" sz="1000" dirty="0"/>
              <a:t>.)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8ACB92-0476-EF82-45A1-8D74AEED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91452"/>
            <a:ext cx="6064886" cy="27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7A3E8-9310-32E6-B84C-6E22843ED109}"/>
              </a:ext>
            </a:extLst>
          </p:cNvPr>
          <p:cNvSpPr txBox="1"/>
          <p:nvPr/>
        </p:nvSpPr>
        <p:spPr>
          <a:xfrm>
            <a:off x="463549" y="943268"/>
            <a:ext cx="4714241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객체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ko-KR" altLang="en-US" sz="1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EF5E7B-9DDD-0DE8-7D8C-2AA9D8F7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13447"/>
              </p:ext>
            </p:extLst>
          </p:nvPr>
        </p:nvGraphicFramePr>
        <p:xfrm>
          <a:off x="380237" y="1550712"/>
          <a:ext cx="4466082" cy="23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653">
                  <a:extLst>
                    <a:ext uri="{9D8B030D-6E8A-4147-A177-3AD203B41FA5}">
                      <a16:colId xmlns:a16="http://schemas.microsoft.com/office/drawing/2014/main" val="1250261375"/>
                    </a:ext>
                  </a:extLst>
                </a:gridCol>
                <a:gridCol w="1574348">
                  <a:extLst>
                    <a:ext uri="{9D8B030D-6E8A-4147-A177-3AD203B41FA5}">
                      <a16:colId xmlns:a16="http://schemas.microsoft.com/office/drawing/2014/main" val="834018313"/>
                    </a:ext>
                  </a:extLst>
                </a:gridCol>
                <a:gridCol w="2052081">
                  <a:extLst>
                    <a:ext uri="{9D8B030D-6E8A-4147-A177-3AD203B41FA5}">
                      <a16:colId xmlns:a16="http://schemas.microsoft.com/office/drawing/2014/main" val="3671220302"/>
                    </a:ext>
                  </a:extLst>
                </a:gridCol>
              </a:tblGrid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변환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415425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parse(String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uriString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86510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toString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4189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fromFile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(File file)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파일로부터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9487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getScheme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scheme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813098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getHost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host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88730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getPort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4655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getPath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path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240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6F5D37-5A8C-7CAA-8ED8-67E1ED444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962" y="1550712"/>
            <a:ext cx="2847025" cy="5061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78DC69-8324-EED4-D49E-48ACF61C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52" y="1550712"/>
            <a:ext cx="3397647" cy="506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</a:t>
            </a:r>
            <a:r>
              <a:rPr lang="en-US" altLang="ko-KR" sz="1500" dirty="0"/>
              <a:t>(Intent)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8" y="790868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개발자의 의도</a:t>
            </a:r>
            <a:r>
              <a:rPr lang="en-US" altLang="ko-KR" sz="1000" dirty="0"/>
              <a:t>(intent)</a:t>
            </a:r>
            <a:r>
              <a:rPr lang="ko-KR" altLang="en-US" sz="1000" dirty="0"/>
              <a:t>가 들어간</a:t>
            </a:r>
            <a:r>
              <a:rPr lang="en-US" altLang="ko-KR" sz="1000" dirty="0"/>
              <a:t>, App </a:t>
            </a:r>
            <a:r>
              <a:rPr lang="ko-KR" altLang="en-US" sz="1000" dirty="0"/>
              <a:t>구성요소가 해야 할 작업을 시스템에 요청하는 객체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의 구성요소 중 </a:t>
            </a:r>
            <a:r>
              <a:rPr lang="en-US" altLang="ko-KR" sz="1000" dirty="0"/>
              <a:t>‘Activity’, ‘Service’, ‘Broadcast Receiver’</a:t>
            </a:r>
            <a:r>
              <a:rPr lang="ko-KR" altLang="en-US" sz="1000" dirty="0"/>
              <a:t>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에 의해 시작된다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6C6B3-178A-8C97-CF5E-17765970A3A7}"/>
              </a:ext>
            </a:extLst>
          </p:cNvPr>
          <p:cNvSpPr txBox="1"/>
          <p:nvPr/>
        </p:nvSpPr>
        <p:spPr>
          <a:xfrm>
            <a:off x="311148" y="1465316"/>
            <a:ext cx="6097904" cy="1678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Intent </a:t>
            </a:r>
            <a:r>
              <a:rPr lang="en-US" altLang="ko-KR" sz="1000" dirty="0" err="1"/>
              <a:t>intent</a:t>
            </a:r>
            <a:r>
              <a:rPr lang="en-US" altLang="ko-KR" sz="1000" dirty="0"/>
              <a:t> = new Intent(); // intent </a:t>
            </a:r>
            <a:r>
              <a:rPr lang="ko-KR" altLang="en-US" sz="1000" dirty="0"/>
              <a:t>객체 생성</a:t>
            </a:r>
          </a:p>
          <a:p>
            <a:pPr>
              <a:lnSpc>
                <a:spcPct val="150000"/>
              </a:lnSpc>
            </a:pPr>
            <a:endParaRPr lang="ko-KR" altLang="en-US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// ... </a:t>
            </a:r>
            <a:r>
              <a:rPr lang="ko-KR" altLang="en-US" sz="1000" dirty="0"/>
              <a:t>중략 </a:t>
            </a:r>
            <a:r>
              <a:rPr lang="en-US" altLang="ko-KR" sz="1000" dirty="0"/>
              <a:t>...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startActivity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액티비티의 실행을 시스템에 요청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startService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서비스의 실행을 시스템에 요청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/>
              <a:t>sendBroadcast</a:t>
            </a:r>
            <a:r>
              <a:rPr lang="en-US" altLang="ko-KR" sz="1000" dirty="0"/>
              <a:t>(intent); // </a:t>
            </a:r>
            <a:r>
              <a:rPr lang="ko-KR" altLang="en-US" sz="1000" dirty="0" err="1"/>
              <a:t>브로드캐스트를</a:t>
            </a:r>
            <a:r>
              <a:rPr lang="ko-KR" altLang="en-US" sz="1000" dirty="0"/>
              <a:t> 보내서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브로드캐스트</a:t>
            </a:r>
            <a:r>
              <a:rPr lang="ko-KR" altLang="en-US" sz="1000" dirty="0"/>
              <a:t> 수신기의 시작을 시스템에 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9F3B3A-2932-6CC4-96E3-243A0753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8" y="5079382"/>
            <a:ext cx="4730023" cy="1566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0D4FD4-EF53-03E9-C779-51002B3F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2" y="3714278"/>
            <a:ext cx="6126307" cy="6841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60BE79-9424-243C-7E72-54F2D302ED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746"/>
          <a:stretch/>
        </p:blipFill>
        <p:spPr>
          <a:xfrm>
            <a:off x="6600295" y="1465316"/>
            <a:ext cx="4318694" cy="7018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B0DA2A-58F4-6B6C-AAA5-D6E2E797980E}"/>
              </a:ext>
            </a:extLst>
          </p:cNvPr>
          <p:cNvSpPr txBox="1"/>
          <p:nvPr/>
        </p:nvSpPr>
        <p:spPr>
          <a:xfrm>
            <a:off x="311147" y="3210551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StartService</a:t>
            </a:r>
            <a:r>
              <a:rPr lang="en-US" altLang="ko-KR" sz="1000" dirty="0"/>
              <a:t> </a:t>
            </a:r>
            <a:r>
              <a:rPr lang="ko-KR" altLang="en-US" sz="1000" dirty="0"/>
              <a:t>예시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B3F02D-F749-5D78-BD88-0105EBB57C65}"/>
              </a:ext>
            </a:extLst>
          </p:cNvPr>
          <p:cNvSpPr txBox="1"/>
          <p:nvPr/>
        </p:nvSpPr>
        <p:spPr>
          <a:xfrm>
            <a:off x="6600295" y="940282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sendBroadcast</a:t>
            </a:r>
            <a:r>
              <a:rPr lang="en-US" altLang="ko-KR" sz="1000" dirty="0"/>
              <a:t> </a:t>
            </a:r>
            <a:r>
              <a:rPr lang="ko-KR" altLang="en-US" sz="1000" dirty="0"/>
              <a:t>예시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1A24E-7F6C-E796-3F9D-2B09C82A0A22}"/>
              </a:ext>
            </a:extLst>
          </p:cNvPr>
          <p:cNvSpPr txBox="1"/>
          <p:nvPr/>
        </p:nvSpPr>
        <p:spPr>
          <a:xfrm>
            <a:off x="311147" y="4555599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startActivity</a:t>
            </a:r>
            <a:r>
              <a:rPr lang="ko-KR" altLang="en-US" sz="1000" dirty="0"/>
              <a:t> 예시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홈 버튼 눌렀을 때</a:t>
            </a:r>
            <a:r>
              <a:rPr lang="en-US" altLang="ko-KR" sz="1000" dirty="0"/>
              <a:t>, </a:t>
            </a:r>
            <a:r>
              <a:rPr lang="ko-KR" altLang="en-US" sz="1000" dirty="0"/>
              <a:t>메인 화면으로 전환하는 기능</a:t>
            </a:r>
            <a:endParaRPr lang="en-US" altLang="ko-KR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38578F-7B14-316C-F20C-B8373334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294" y="4815111"/>
            <a:ext cx="2997031" cy="146155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06D37D-1E55-892D-C639-0AA9613A9424}"/>
              </a:ext>
            </a:extLst>
          </p:cNvPr>
          <p:cNvGrpSpPr/>
          <p:nvPr/>
        </p:nvGrpSpPr>
        <p:grpSpPr>
          <a:xfrm>
            <a:off x="6600294" y="2242515"/>
            <a:ext cx="4318695" cy="2550548"/>
            <a:chOff x="6600295" y="2335099"/>
            <a:chExt cx="4018010" cy="237296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620FA5D-25B6-0F58-657F-CAD51BAC2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642" b="72811"/>
            <a:stretch/>
          </p:blipFill>
          <p:spPr>
            <a:xfrm>
              <a:off x="6600295" y="3034843"/>
              <a:ext cx="4018010" cy="1047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63F4C23-EF56-B918-7DB6-81EBE35A6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51" b="82991"/>
            <a:stretch/>
          </p:blipFill>
          <p:spPr>
            <a:xfrm>
              <a:off x="6600295" y="2335099"/>
              <a:ext cx="4018010" cy="70181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91EF77-362B-DCF0-4951-5C1C15D9E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2003" b="-130"/>
            <a:stretch/>
          </p:blipFill>
          <p:spPr>
            <a:xfrm>
              <a:off x="6600295" y="3139618"/>
              <a:ext cx="4018010" cy="156845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499116-F857-3A91-C803-1368C400DBDC}"/>
              </a:ext>
            </a:extLst>
          </p:cNvPr>
          <p:cNvSpPr/>
          <p:nvPr/>
        </p:nvSpPr>
        <p:spPr>
          <a:xfrm>
            <a:off x="6957099" y="1849986"/>
            <a:ext cx="3380701" cy="1481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E58057-E9BA-D280-D284-546FAB33238C}"/>
              </a:ext>
            </a:extLst>
          </p:cNvPr>
          <p:cNvSpPr/>
          <p:nvPr/>
        </p:nvSpPr>
        <p:spPr>
          <a:xfrm>
            <a:off x="6770832" y="2989225"/>
            <a:ext cx="2288501" cy="1337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16BDDC-4B74-14BF-4B9A-3068252F7E04}"/>
              </a:ext>
            </a:extLst>
          </p:cNvPr>
          <p:cNvSpPr/>
          <p:nvPr/>
        </p:nvSpPr>
        <p:spPr>
          <a:xfrm>
            <a:off x="7065451" y="5578652"/>
            <a:ext cx="2241282" cy="1402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902C01-B779-99E3-005A-86B9305ED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2181" y="4817994"/>
            <a:ext cx="2589820" cy="145867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35F748-02A0-EA3A-A97E-476DC6A047EF}"/>
              </a:ext>
            </a:extLst>
          </p:cNvPr>
          <p:cNvSpPr/>
          <p:nvPr/>
        </p:nvSpPr>
        <p:spPr>
          <a:xfrm>
            <a:off x="9776450" y="5138385"/>
            <a:ext cx="2415550" cy="9110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EF1AC7C-283C-3F76-F0E9-6FD20F039F60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7915083" y="1998133"/>
            <a:ext cx="759017" cy="9910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F94E5A1-9491-91C8-6B98-6C37D5C511B2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 flipV="1">
            <a:off x="9306733" y="5593909"/>
            <a:ext cx="469717" cy="548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72B2AA-A4A3-1FCD-6F84-E822A30B9000}"/>
              </a:ext>
            </a:extLst>
          </p:cNvPr>
          <p:cNvSpPr/>
          <p:nvPr/>
        </p:nvSpPr>
        <p:spPr>
          <a:xfrm>
            <a:off x="7065452" y="4190462"/>
            <a:ext cx="1727182" cy="1337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9756DAE-679B-80A7-04CE-0C2CA3E40DCD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7929043" y="4324173"/>
            <a:ext cx="169767" cy="4909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46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필터 </a:t>
            </a:r>
            <a:r>
              <a:rPr lang="en-US" altLang="ko-KR" sz="1500" dirty="0"/>
              <a:t>(Intent Filter)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652361"/>
            <a:ext cx="544692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Component</a:t>
            </a:r>
            <a:r>
              <a:rPr lang="ko-KR" altLang="en-US" sz="1000" dirty="0"/>
              <a:t>의 기능을 기술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받을 수 있는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의 조건을 기술 </a:t>
            </a:r>
            <a:r>
              <a:rPr lang="en-US" altLang="ko-KR" sz="1000" dirty="0"/>
              <a:t>(implicit intent</a:t>
            </a:r>
            <a:r>
              <a:rPr lang="ko-KR" altLang="en-US" sz="1000" dirty="0"/>
              <a:t>에 국한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 기술되어 있음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2B3B9-B391-6EBC-9E58-63B9EBFFE690}"/>
              </a:ext>
            </a:extLst>
          </p:cNvPr>
          <p:cNvSpPr txBox="1"/>
          <p:nvPr/>
        </p:nvSpPr>
        <p:spPr>
          <a:xfrm>
            <a:off x="311149" y="1801982"/>
            <a:ext cx="6965414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와 </a:t>
            </a:r>
            <a:r>
              <a:rPr lang="en-US" altLang="ko-KR" sz="1200" dirty="0"/>
              <a:t>Intent-filter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Android </a:t>
            </a:r>
            <a:r>
              <a:rPr lang="ko-KR" altLang="en-US" sz="1000" dirty="0"/>
              <a:t>시스템은 </a:t>
            </a:r>
            <a:r>
              <a:rPr lang="en-US" altLang="ko-KR" sz="1000" dirty="0"/>
              <a:t>intent</a:t>
            </a:r>
            <a:r>
              <a:rPr lang="ko-KR" altLang="en-US" sz="1000" dirty="0"/>
              <a:t>와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(action,</a:t>
            </a:r>
            <a:r>
              <a:rPr lang="ko-KR" altLang="en-US" sz="1000" dirty="0"/>
              <a:t> </a:t>
            </a:r>
            <a:r>
              <a:rPr lang="en-US" altLang="ko-KR" sz="1000" dirty="0"/>
              <a:t>category,</a:t>
            </a:r>
            <a:r>
              <a:rPr lang="ko-KR" altLang="en-US" sz="1000" dirty="0"/>
              <a:t> </a:t>
            </a:r>
            <a:r>
              <a:rPr lang="en-US" altLang="ko-KR" sz="1000" dirty="0"/>
              <a:t>data)</a:t>
            </a:r>
            <a:r>
              <a:rPr lang="ko-KR" altLang="en-US" sz="1000" dirty="0"/>
              <a:t>를 각각 비교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89973-A256-518D-5C10-37F258651712}"/>
              </a:ext>
            </a:extLst>
          </p:cNvPr>
          <p:cNvSpPr txBox="1"/>
          <p:nvPr/>
        </p:nvSpPr>
        <p:spPr>
          <a:xfrm>
            <a:off x="311149" y="2536078"/>
            <a:ext cx="5085099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Action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의 </a:t>
            </a:r>
            <a:r>
              <a:rPr lang="en-US" altLang="ko-KR" sz="1000" dirty="0"/>
              <a:t>action</a:t>
            </a:r>
            <a:r>
              <a:rPr lang="ko-KR" altLang="en-US" sz="1000" dirty="0"/>
              <a:t>은 </a:t>
            </a:r>
            <a:r>
              <a:rPr lang="en-US" altLang="ko-KR" sz="1000" dirty="0"/>
              <a:t>filter</a:t>
            </a:r>
            <a:r>
              <a:rPr lang="ko-KR" altLang="en-US" sz="1000" dirty="0"/>
              <a:t>에 나열된 </a:t>
            </a:r>
            <a:r>
              <a:rPr lang="en-US" altLang="ko-KR" sz="1000" dirty="0"/>
              <a:t>action </a:t>
            </a:r>
            <a:r>
              <a:rPr lang="ko-KR" altLang="en-US" sz="1000" dirty="0"/>
              <a:t>중의 하나와 반드시 일치해야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Filter</a:t>
            </a:r>
            <a:r>
              <a:rPr lang="ko-KR" altLang="en-US" sz="1000" dirty="0"/>
              <a:t>가 어떤 </a:t>
            </a:r>
            <a:r>
              <a:rPr lang="en-US" altLang="ko-KR" sz="1000" dirty="0"/>
              <a:t>action</a:t>
            </a:r>
            <a:r>
              <a:rPr lang="ko-KR" altLang="en-US" sz="1000" dirty="0"/>
              <a:t>도 정의하지 않았다면 어떤 </a:t>
            </a:r>
            <a:r>
              <a:rPr lang="en-US" altLang="ko-KR" sz="1000" dirty="0"/>
              <a:t>intent</a:t>
            </a:r>
            <a:r>
              <a:rPr lang="ko-KR" altLang="en-US" sz="1000" dirty="0"/>
              <a:t>도 </a:t>
            </a:r>
            <a:r>
              <a:rPr lang="en-US" altLang="ko-KR" sz="1000" dirty="0"/>
              <a:t>filter</a:t>
            </a:r>
            <a:r>
              <a:rPr lang="ko-KR" altLang="en-US" sz="1000" dirty="0"/>
              <a:t>를 통과할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Action</a:t>
            </a:r>
            <a:r>
              <a:rPr lang="ko-KR" altLang="en-US" sz="1000" dirty="0"/>
              <a:t>이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</a:t>
            </a:r>
            <a:r>
              <a:rPr lang="ko-KR" altLang="en-US" sz="1000" dirty="0"/>
              <a:t>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3A0734-7C79-06D4-2742-3A4A216B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79239"/>
            <a:ext cx="3941673" cy="10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34B8BAA-7AF5-34E7-D4A8-E44C83DD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5719066"/>
            <a:ext cx="4361913" cy="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DA4A-7E39-0CEE-A29D-911FD784E67A}"/>
              </a:ext>
            </a:extLst>
          </p:cNvPr>
          <p:cNvSpPr txBox="1"/>
          <p:nvPr/>
        </p:nvSpPr>
        <p:spPr>
          <a:xfrm>
            <a:off x="311148" y="4592644"/>
            <a:ext cx="7796103" cy="117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Category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 </a:t>
            </a:r>
            <a:r>
              <a:rPr lang="ko-KR" altLang="en-US" sz="1000" dirty="0"/>
              <a:t>객체 안의 모든 </a:t>
            </a:r>
            <a:r>
              <a:rPr lang="en-US" altLang="ko-KR" sz="1000" dirty="0"/>
              <a:t>category</a:t>
            </a:r>
            <a:r>
              <a:rPr lang="ko-KR" altLang="en-US" sz="1000" dirty="0"/>
              <a:t>가 </a:t>
            </a:r>
            <a:r>
              <a:rPr lang="en-US" altLang="ko-KR" sz="1000" dirty="0"/>
              <a:t>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category</a:t>
            </a:r>
            <a:r>
              <a:rPr lang="ko-KR" altLang="en-US" sz="1000" dirty="0"/>
              <a:t>와 일치해야 함</a:t>
            </a:r>
            <a:br>
              <a:rPr lang="en-US" altLang="ko-KR" sz="10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android.intent.action.MAIN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android.intent.category.LAUNCHER</a:t>
            </a:r>
            <a:r>
              <a:rPr lang="ko-KR" altLang="en-US" sz="800" dirty="0"/>
              <a:t>를 명시한 </a:t>
            </a:r>
            <a:r>
              <a:rPr lang="en-US" altLang="ko-KR" sz="800" dirty="0"/>
              <a:t>intent-filter</a:t>
            </a:r>
            <a:r>
              <a:rPr lang="ko-KR" altLang="en-US" sz="800" dirty="0"/>
              <a:t>는</a:t>
            </a:r>
            <a:br>
              <a:rPr lang="en-US" altLang="ko-KR" sz="800" dirty="0"/>
            </a:br>
            <a:r>
              <a:rPr lang="en-US" altLang="ko-KR" sz="800" dirty="0"/>
              <a:t> </a:t>
            </a:r>
            <a:r>
              <a:rPr lang="en-US" altLang="ko-KR" sz="800" dirty="0" err="1"/>
              <a:t>Intent.CATEGORY_DEFAULT</a:t>
            </a:r>
            <a:r>
              <a:rPr lang="ko-KR" altLang="en-US" sz="800" dirty="0"/>
              <a:t>에 한하여 </a:t>
            </a:r>
            <a:r>
              <a:rPr lang="en-US" altLang="ko-KR" sz="800" dirty="0" err="1"/>
              <a:t>android.intent.category.DEFAULT</a:t>
            </a:r>
            <a:r>
              <a:rPr lang="ko-KR" altLang="en-US" sz="800" dirty="0"/>
              <a:t>를 명시하지 않아도 수신할 수 있다</a:t>
            </a:r>
            <a:r>
              <a:rPr lang="en-US" altLang="ko-KR" sz="800" dirty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Category</a:t>
            </a:r>
            <a:r>
              <a:rPr lang="ko-KR" altLang="en-US" sz="1000" dirty="0"/>
              <a:t>를 가지지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 </a:t>
            </a:r>
            <a:r>
              <a:rPr lang="ko-KR" altLang="en-US" sz="1000" dirty="0"/>
              <a:t>통과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3A00-F5CC-9030-F353-20690CC63370}"/>
              </a:ext>
            </a:extLst>
          </p:cNvPr>
          <p:cNvSpPr txBox="1"/>
          <p:nvPr/>
        </p:nvSpPr>
        <p:spPr>
          <a:xfrm>
            <a:off x="6096000" y="2536078"/>
            <a:ext cx="6096000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Data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유형 </a:t>
            </a:r>
            <a:r>
              <a:rPr lang="en-US" altLang="ko-KR" sz="1000" dirty="0"/>
              <a:t>(MIME type)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구조를 지정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지정하지 않은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 </a:t>
            </a:r>
            <a:r>
              <a:rPr lang="ko-KR" altLang="en-US" sz="1000" dirty="0"/>
              <a:t>또는 </a:t>
            </a:r>
            <a:r>
              <a:rPr lang="en-US" altLang="ko-KR" sz="1000" dirty="0"/>
              <a:t>URI </a:t>
            </a:r>
            <a:r>
              <a:rPr lang="ko-KR" altLang="en-US" sz="1000" dirty="0"/>
              <a:t>둘 중의 하나만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</a:t>
            </a: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중 동일한 항목이 지정된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일치해야 통과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Intent-filter</a:t>
            </a:r>
            <a:r>
              <a:rPr lang="ko-KR" altLang="en-US" sz="1000" dirty="0"/>
              <a:t>가 </a:t>
            </a:r>
            <a:r>
              <a:rPr lang="en-US" altLang="ko-KR" sz="1000" dirty="0"/>
              <a:t>MIME type </a:t>
            </a:r>
            <a:r>
              <a:rPr lang="ko-KR" altLang="en-US" sz="1000" dirty="0"/>
              <a:t>만을 지정하였다면</a:t>
            </a:r>
            <a:r>
              <a:rPr lang="en-US" altLang="ko-KR" sz="1000" dirty="0"/>
              <a:t> “file:”</a:t>
            </a:r>
            <a:r>
              <a:rPr lang="ko-KR" altLang="en-US" sz="1000" dirty="0"/>
              <a:t>이나 </a:t>
            </a:r>
            <a:r>
              <a:rPr lang="en-US" altLang="ko-KR" sz="1000" dirty="0"/>
              <a:t>“content:”</a:t>
            </a:r>
            <a:r>
              <a:rPr lang="ko-KR" altLang="en-US" sz="1000" dirty="0"/>
              <a:t>가 붙은 </a:t>
            </a:r>
            <a:r>
              <a:rPr lang="en-US" altLang="ko-KR" sz="1000" dirty="0"/>
              <a:t>URI</a:t>
            </a:r>
            <a:r>
              <a:rPr lang="ko-KR" altLang="en-US" sz="1000" dirty="0"/>
              <a:t>를 가진 </a:t>
            </a:r>
            <a:r>
              <a:rPr lang="en-US" altLang="ko-KR" sz="1000" dirty="0"/>
              <a:t>intent</a:t>
            </a:r>
            <a:r>
              <a:rPr lang="ko-KR" altLang="en-US" sz="1000" dirty="0"/>
              <a:t>는 통과</a:t>
            </a:r>
            <a:r>
              <a:rPr lang="en-US" altLang="ko-KR" sz="10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932724-7C51-A793-8DAB-96A582F84F30}"/>
              </a:ext>
            </a:extLst>
          </p:cNvPr>
          <p:cNvCxnSpPr>
            <a:cxnSpLocks/>
          </p:cNvCxnSpPr>
          <p:nvPr/>
        </p:nvCxnSpPr>
        <p:spPr>
          <a:xfrm flipH="1">
            <a:off x="311148" y="1725768"/>
            <a:ext cx="1149985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98C1D9-DC6D-0156-F485-6CB0F32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14" y="4762956"/>
            <a:ext cx="277216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Intent – Intent filter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97C366F-C388-D535-EFA7-77FA5B73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22" y="1114457"/>
            <a:ext cx="2786457" cy="906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0D56E6-4EEA-1F52-D69C-29CD8B4B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681" y="1114457"/>
            <a:ext cx="4255319" cy="26999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6D244C-0468-03D5-0F82-F6CB5C582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49" y="1114458"/>
            <a:ext cx="4097872" cy="19813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5C3D91-7966-4CDF-8A8E-C786453BD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626" y="4094255"/>
            <a:ext cx="1518750" cy="27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3E6144-0435-2692-BDAB-5BDD93AEC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082" y="4094255"/>
            <a:ext cx="1518750" cy="27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0E9CE8-76EB-5367-DCEB-D8492FA7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3538" y="4094255"/>
            <a:ext cx="1518750" cy="27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A26F1F-F42E-2F43-FED3-A2A4B2CAE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170" y="4094255"/>
            <a:ext cx="1518750" cy="27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A9EE8F-6343-E711-A4C6-0C5B7F8E7DFF}"/>
              </a:ext>
            </a:extLst>
          </p:cNvPr>
          <p:cNvSpPr txBox="1"/>
          <p:nvPr/>
        </p:nvSpPr>
        <p:spPr>
          <a:xfrm>
            <a:off x="261143" y="868237"/>
            <a:ext cx="245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MainActivity.java (Send Intent)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283F6-F7C3-FBEB-5CD3-206D45FB3181}"/>
              </a:ext>
            </a:extLst>
          </p:cNvPr>
          <p:cNvSpPr txBox="1"/>
          <p:nvPr/>
        </p:nvSpPr>
        <p:spPr>
          <a:xfrm>
            <a:off x="7555681" y="868237"/>
            <a:ext cx="245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SecondActivity.java (Receive Intent)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C8740-9CD6-DDE1-E5AC-1788314491FD}"/>
              </a:ext>
            </a:extLst>
          </p:cNvPr>
          <p:cNvSpPr txBox="1"/>
          <p:nvPr/>
        </p:nvSpPr>
        <p:spPr>
          <a:xfrm>
            <a:off x="4589122" y="868237"/>
            <a:ext cx="245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AndroidManifest.xml (</a:t>
            </a:r>
            <a:r>
              <a:rPr lang="en-US" altLang="ko-KR" sz="1000" dirty="0" err="1"/>
              <a:t>SecondActivity</a:t>
            </a:r>
            <a:r>
              <a:rPr lang="en-US" altLang="ko-KR" sz="1000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32424F-106C-6D7A-6DF5-2DE9AF6AFD96}"/>
              </a:ext>
            </a:extLst>
          </p:cNvPr>
          <p:cNvSpPr/>
          <p:nvPr/>
        </p:nvSpPr>
        <p:spPr>
          <a:xfrm>
            <a:off x="1837400" y="5907843"/>
            <a:ext cx="312869" cy="334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771EAB-03E4-AAFD-4A06-36F34668C750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 flipV="1">
            <a:off x="2150269" y="5444255"/>
            <a:ext cx="1430357" cy="6306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3A63F6-44AB-E4A9-D70D-1454863F12C6}"/>
              </a:ext>
            </a:extLst>
          </p:cNvPr>
          <p:cNvSpPr/>
          <p:nvPr/>
        </p:nvSpPr>
        <p:spPr>
          <a:xfrm>
            <a:off x="4090463" y="5345868"/>
            <a:ext cx="481537" cy="1905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1060F-C295-A708-B72C-3C55648778EA}"/>
              </a:ext>
            </a:extLst>
          </p:cNvPr>
          <p:cNvSpPr txBox="1"/>
          <p:nvPr/>
        </p:nvSpPr>
        <p:spPr>
          <a:xfrm>
            <a:off x="3468600" y="5816207"/>
            <a:ext cx="245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(ACTION_VIEW)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38981C-1B27-B3CB-CE95-EDB9164EB69A}"/>
              </a:ext>
            </a:extLst>
          </p:cNvPr>
          <p:cNvCxnSpPr>
            <a:cxnSpLocks/>
            <a:stCxn id="12" idx="0"/>
            <a:endCxn id="19" idx="2"/>
          </p:cNvCxnSpPr>
          <p:nvPr/>
        </p:nvCxnSpPr>
        <p:spPr>
          <a:xfrm flipH="1" flipV="1">
            <a:off x="2606479" y="2764630"/>
            <a:ext cx="1724753" cy="25812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E25B3D-21E7-4FFE-DC70-37251C2A402A}"/>
              </a:ext>
            </a:extLst>
          </p:cNvPr>
          <p:cNvSpPr/>
          <p:nvPr/>
        </p:nvSpPr>
        <p:spPr>
          <a:xfrm>
            <a:off x="803937" y="2200355"/>
            <a:ext cx="3605084" cy="564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13496F7-3D15-D53F-F755-1ACAAC24AA7C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4409021" y="1673545"/>
            <a:ext cx="343693" cy="8089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CB3192-D6C3-1D61-E742-D807DEFFCE74}"/>
              </a:ext>
            </a:extLst>
          </p:cNvPr>
          <p:cNvSpPr/>
          <p:nvPr/>
        </p:nvSpPr>
        <p:spPr>
          <a:xfrm>
            <a:off x="4752714" y="1454810"/>
            <a:ext cx="2622866" cy="4374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DAECD4E-542D-6DC3-8AC6-1C3BEEFAE552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>
            <a:off x="6064147" y="1892280"/>
            <a:ext cx="285302" cy="35144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1F1671-CF37-0E28-8067-5D0FC1F6C40C}"/>
              </a:ext>
            </a:extLst>
          </p:cNvPr>
          <p:cNvSpPr/>
          <p:nvPr/>
        </p:nvSpPr>
        <p:spPr>
          <a:xfrm>
            <a:off x="5944395" y="5406695"/>
            <a:ext cx="810108" cy="1654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B77695-ECF8-C8C4-49A2-B5752CD79CA2}"/>
              </a:ext>
            </a:extLst>
          </p:cNvPr>
          <p:cNvSpPr/>
          <p:nvPr/>
        </p:nvSpPr>
        <p:spPr>
          <a:xfrm>
            <a:off x="6858795" y="5721992"/>
            <a:ext cx="511174" cy="942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38E9125-190E-992E-31DA-9CF40CA90399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7114382" y="1673545"/>
            <a:ext cx="639015" cy="40484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59B8A9-6CD0-8A6D-95AC-C996CD24BA4B}"/>
              </a:ext>
            </a:extLst>
          </p:cNvPr>
          <p:cNvSpPr/>
          <p:nvPr/>
        </p:nvSpPr>
        <p:spPr>
          <a:xfrm>
            <a:off x="8052911" y="3346285"/>
            <a:ext cx="1624487" cy="1541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F4E41A8-997D-8090-20F4-ABC5324A8720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>
            <a:off x="8865155" y="3500438"/>
            <a:ext cx="157758" cy="9452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0C209E7-327E-DF70-FABD-92521FE53D88}"/>
              </a:ext>
            </a:extLst>
          </p:cNvPr>
          <p:cNvSpPr/>
          <p:nvPr/>
        </p:nvSpPr>
        <p:spPr>
          <a:xfrm>
            <a:off x="8263538" y="4445642"/>
            <a:ext cx="1518750" cy="22694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7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droid fundamentals 02.2: Activity lifecycle and state">
            <a:extLst>
              <a:ext uri="{FF2B5EF4-FFF2-40B4-BE49-F238E27FC236}">
                <a16:creationId xmlns:a16="http://schemas.microsoft.com/office/drawing/2014/main" id="{6F332020-9304-1741-1522-63EC03C6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57" y="2690238"/>
            <a:ext cx="7255191" cy="323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92D23-F46D-D37B-70F6-B4CC73355035}"/>
              </a:ext>
            </a:extLst>
          </p:cNvPr>
          <p:cNvSpPr txBox="1"/>
          <p:nvPr/>
        </p:nvSpPr>
        <p:spPr>
          <a:xfrm>
            <a:off x="311149" y="771779"/>
            <a:ext cx="773170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Activity </a:t>
            </a:r>
            <a:r>
              <a:rPr lang="ko-KR" altLang="en-US" sz="1200" dirty="0"/>
              <a:t>의 상태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실행 상태 </a:t>
            </a:r>
            <a:r>
              <a:rPr lang="en-US" altLang="ko-KR" sz="1000" dirty="0"/>
              <a:t>(resumed, running) :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사용자의 포커스를 가지고 있는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일시멈춤</a:t>
            </a:r>
            <a:r>
              <a:rPr lang="ko-KR" altLang="en-US" sz="1000" dirty="0"/>
              <a:t> 상태 </a:t>
            </a:r>
            <a:r>
              <a:rPr lang="en-US" altLang="ko-KR" sz="1000" dirty="0"/>
              <a:t>(paused) :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 </a:t>
            </a:r>
            <a:r>
              <a:rPr lang="ko-KR" altLang="en-US" sz="1000" dirty="0"/>
              <a:t>에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의 일부가 아직 화면에 보이는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정지 상태 </a:t>
            </a:r>
            <a:r>
              <a:rPr lang="en-US" altLang="ko-KR" sz="1000" dirty="0"/>
              <a:t>(stopped) :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 가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 있으며 화면에서 전혀 보이지 않는 상태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CA-F47E-21E0-8B42-C61634BE660A}"/>
              </a:ext>
            </a:extLst>
          </p:cNvPr>
          <p:cNvSpPr txBox="1"/>
          <p:nvPr/>
        </p:nvSpPr>
        <p:spPr>
          <a:xfrm>
            <a:off x="8863705" y="4179375"/>
            <a:ext cx="2801245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사용중인 대부분의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반납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469579-0B94-AAFF-F6ED-4551403B0A1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48918" y="4326082"/>
            <a:ext cx="6147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4BD640-9A93-282E-4381-C07216FADD3D}"/>
              </a:ext>
            </a:extLst>
          </p:cNvPr>
          <p:cNvSpPr txBox="1"/>
          <p:nvPr/>
        </p:nvSpPr>
        <p:spPr>
          <a:xfrm>
            <a:off x="5241611" y="5853742"/>
            <a:ext cx="3528902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onStop(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에서 반납하였던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들을 다시 생성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6E1107-398D-FE5B-1E1F-D1DF178E5D39}"/>
              </a:ext>
            </a:extLst>
          </p:cNvPr>
          <p:cNvCxnSpPr>
            <a:cxnSpLocks/>
          </p:cNvCxnSpPr>
          <p:nvPr/>
        </p:nvCxnSpPr>
        <p:spPr>
          <a:xfrm>
            <a:off x="5789054" y="4990563"/>
            <a:ext cx="0" cy="863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A917E7-7AC4-9AFF-A6A1-4218D1B53E87}"/>
              </a:ext>
            </a:extLst>
          </p:cNvPr>
          <p:cNvSpPr txBox="1"/>
          <p:nvPr/>
        </p:nvSpPr>
        <p:spPr>
          <a:xfrm>
            <a:off x="397007" y="5867088"/>
            <a:ext cx="4003543" cy="75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반드시 구현해야 하는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생성되면서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중요한 구성요소들을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setContentView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화면을 설정</a:t>
            </a:r>
            <a:endParaRPr lang="en-US" altLang="ko-KR" sz="1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0E8DCF-F2C5-D672-C7E8-6392E7E8EE1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0" cy="826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168C9-862B-DB72-D7FD-5F41B66796F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3661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DE349-EE5F-2AE2-1AAB-605E8C3B7528}"/>
              </a:ext>
            </a:extLst>
          </p:cNvPr>
          <p:cNvSpPr txBox="1"/>
          <p:nvPr/>
        </p:nvSpPr>
        <p:spPr>
          <a:xfrm>
            <a:off x="397007" y="5573674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6AAC-D69D-CBD7-46FA-4676500DC84B}"/>
              </a:ext>
            </a:extLst>
          </p:cNvPr>
          <p:cNvSpPr txBox="1"/>
          <p:nvPr/>
        </p:nvSpPr>
        <p:spPr>
          <a:xfrm>
            <a:off x="7849673" y="3122056"/>
            <a:ext cx="4288665" cy="52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onPause(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를 재정의하여 일시 멈춤 상태에 해당되는 동작 수행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onStop(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이 호출될 수 있기 때문에 변경사항 저장</a:t>
            </a:r>
            <a:endParaRPr lang="en-US" altLang="ko-KR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1D5C-B6F1-DB60-0375-5C5F0F777565}"/>
              </a:ext>
            </a:extLst>
          </p:cNvPr>
          <p:cNvSpPr txBox="1"/>
          <p:nvPr/>
        </p:nvSpPr>
        <p:spPr>
          <a:xfrm>
            <a:off x="8062174" y="2714468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7A7CF7-D3D7-28B4-9803-269FAE2C3EE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456868" y="3384179"/>
            <a:ext cx="3928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1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951535"/>
            <a:ext cx="4311813" cy="22820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59C543-4227-3876-4037-4FEBCCC7B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467" y="951535"/>
            <a:ext cx="2671066" cy="2282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802" y="951535"/>
            <a:ext cx="1620000" cy="28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E38649-35EC-BD77-6E99-D034F765D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950" y="951535"/>
            <a:ext cx="1620000" cy="28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736091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Activity1.java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75851-9F9F-2D4C-31F7-C83EE2598AD7}"/>
              </a:ext>
            </a:extLst>
          </p:cNvPr>
          <p:cNvSpPr txBox="1"/>
          <p:nvPr/>
        </p:nvSpPr>
        <p:spPr>
          <a:xfrm>
            <a:off x="4760467" y="736091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Activity2.java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E727A1-4ACF-E18C-3700-06119C7813D3}"/>
              </a:ext>
            </a:extLst>
          </p:cNvPr>
          <p:cNvCxnSpPr>
            <a:cxnSpLocks/>
          </p:cNvCxnSpPr>
          <p:nvPr/>
        </p:nvCxnSpPr>
        <p:spPr>
          <a:xfrm>
            <a:off x="8636794" y="1200150"/>
            <a:ext cx="14081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6E75BC-7677-8797-B502-D9E7E317AFC6}"/>
              </a:ext>
            </a:extLst>
          </p:cNvPr>
          <p:cNvCxnSpPr>
            <a:cxnSpLocks/>
          </p:cNvCxnSpPr>
          <p:nvPr/>
        </p:nvCxnSpPr>
        <p:spPr>
          <a:xfrm flipH="1">
            <a:off x="9501802" y="2778776"/>
            <a:ext cx="543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D0467-3A6E-07FF-8542-54166A7480B7}"/>
              </a:ext>
            </a:extLst>
          </p:cNvPr>
          <p:cNvSpPr/>
          <p:nvPr/>
        </p:nvSpPr>
        <p:spPr>
          <a:xfrm>
            <a:off x="1066754" y="2135736"/>
            <a:ext cx="3556207" cy="5665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1B515F-CCAD-C74A-69EF-76B5CCACD354}"/>
              </a:ext>
            </a:extLst>
          </p:cNvPr>
          <p:cNvSpPr/>
          <p:nvPr/>
        </p:nvSpPr>
        <p:spPr>
          <a:xfrm>
            <a:off x="5501379" y="2465167"/>
            <a:ext cx="1034649" cy="273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59410E-8F84-56F0-AB6D-4E167EF3A6E3}"/>
              </a:ext>
            </a:extLst>
          </p:cNvPr>
          <p:cNvGrpSpPr/>
          <p:nvPr/>
        </p:nvGrpSpPr>
        <p:grpSpPr>
          <a:xfrm>
            <a:off x="3126668" y="4155760"/>
            <a:ext cx="2633602" cy="2246208"/>
            <a:chOff x="1452623" y="3335729"/>
            <a:chExt cx="3663529" cy="3124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EB1D16-8BF6-F721-1C9E-5E9C5B298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9508"/>
            <a:stretch/>
          </p:blipFill>
          <p:spPr>
            <a:xfrm>
              <a:off x="1452623" y="3335729"/>
              <a:ext cx="992463" cy="312463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BED6ADC-A916-F9FB-274B-F221AD58E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1764"/>
            <a:stretch/>
          </p:blipFill>
          <p:spPr>
            <a:xfrm>
              <a:off x="2445086" y="3335729"/>
              <a:ext cx="2671066" cy="3124636"/>
            </a:xfrm>
            <a:prstGeom prst="rect">
              <a:avLst/>
            </a:prstGeom>
          </p:spPr>
        </p:pic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1E091170-16F4-09B6-894D-D68270FE5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7"/>
          <a:stretch/>
        </p:blipFill>
        <p:spPr bwMode="auto">
          <a:xfrm>
            <a:off x="349736" y="3334359"/>
            <a:ext cx="2139457" cy="33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447FC9-7617-44F3-9B49-0B96E6B2EA72}"/>
              </a:ext>
            </a:extLst>
          </p:cNvPr>
          <p:cNvSpPr/>
          <p:nvPr/>
        </p:nvSpPr>
        <p:spPr>
          <a:xfrm>
            <a:off x="3840120" y="4155761"/>
            <a:ext cx="1920150" cy="4332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DC3620-99D4-21A6-F27B-36935E271447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760270" y="4372362"/>
            <a:ext cx="41713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71A632-1BCA-EE8D-F263-DEB439474109}"/>
              </a:ext>
            </a:extLst>
          </p:cNvPr>
          <p:cNvSpPr txBox="1"/>
          <p:nvPr/>
        </p:nvSpPr>
        <p:spPr>
          <a:xfrm>
            <a:off x="6177407" y="4249251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Activity 1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55B6BC-CD93-F411-FFB4-2C20195F42CD}"/>
              </a:ext>
            </a:extLst>
          </p:cNvPr>
          <p:cNvSpPr/>
          <p:nvPr/>
        </p:nvSpPr>
        <p:spPr>
          <a:xfrm>
            <a:off x="3840120" y="4605356"/>
            <a:ext cx="1920150" cy="9058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7BEA9C-EECE-288E-63B5-211ADA0A5799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5760270" y="5058263"/>
            <a:ext cx="41713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620FDC-C21F-BB80-5FC7-B65709F7DA85}"/>
              </a:ext>
            </a:extLst>
          </p:cNvPr>
          <p:cNvSpPr txBox="1"/>
          <p:nvPr/>
        </p:nvSpPr>
        <p:spPr>
          <a:xfrm>
            <a:off x="6177407" y="4935152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Activity 2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7C04A5-C47E-E85E-780F-ADBA6657EFA6}"/>
              </a:ext>
            </a:extLst>
          </p:cNvPr>
          <p:cNvSpPr/>
          <p:nvPr/>
        </p:nvSpPr>
        <p:spPr>
          <a:xfrm>
            <a:off x="3840120" y="5504351"/>
            <a:ext cx="1920150" cy="9058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B88365B-4487-ED9D-C156-597C5E1EB184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5760270" y="5957258"/>
            <a:ext cx="41713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F1B0D7-5C97-9E39-5B15-7AB51C765856}"/>
              </a:ext>
            </a:extLst>
          </p:cNvPr>
          <p:cNvSpPr txBox="1"/>
          <p:nvPr/>
        </p:nvSpPr>
        <p:spPr>
          <a:xfrm>
            <a:off x="6177407" y="5834147"/>
            <a:ext cx="170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닫기 버튼 클릭 </a:t>
            </a:r>
            <a:r>
              <a:rPr lang="en-US" altLang="ko-KR" sz="1000" dirty="0"/>
              <a:t>(Back)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A6CE713-6B47-B085-48E6-83EBEAED0439}"/>
              </a:ext>
            </a:extLst>
          </p:cNvPr>
          <p:cNvCxnSpPr>
            <a:cxnSpLocks/>
          </p:cNvCxnSpPr>
          <p:nvPr/>
        </p:nvCxnSpPr>
        <p:spPr>
          <a:xfrm>
            <a:off x="1226370" y="5310575"/>
            <a:ext cx="45955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253CB60-F544-3EC5-90F0-2E195430C43F}"/>
              </a:ext>
            </a:extLst>
          </p:cNvPr>
          <p:cNvCxnSpPr>
            <a:cxnSpLocks/>
          </p:cNvCxnSpPr>
          <p:nvPr/>
        </p:nvCxnSpPr>
        <p:spPr>
          <a:xfrm>
            <a:off x="2297933" y="5310575"/>
            <a:ext cx="0" cy="4234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796E49C-4DD2-5B28-FDF5-ADA2D40BD751}"/>
              </a:ext>
            </a:extLst>
          </p:cNvPr>
          <p:cNvCxnSpPr>
            <a:cxnSpLocks/>
          </p:cNvCxnSpPr>
          <p:nvPr/>
        </p:nvCxnSpPr>
        <p:spPr>
          <a:xfrm flipH="1" flipV="1">
            <a:off x="1223740" y="5504351"/>
            <a:ext cx="547910" cy="2296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8D28EE7-EAFB-6C04-0DBB-4C2D3E388EFD}"/>
              </a:ext>
            </a:extLst>
          </p:cNvPr>
          <p:cNvCxnSpPr>
            <a:cxnSpLocks/>
          </p:cNvCxnSpPr>
          <p:nvPr/>
        </p:nvCxnSpPr>
        <p:spPr>
          <a:xfrm flipH="1">
            <a:off x="1271588" y="6157524"/>
            <a:ext cx="50006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2EEAD8F-F12E-4EC5-66AF-9054575E0E03}"/>
              </a:ext>
            </a:extLst>
          </p:cNvPr>
          <p:cNvCxnSpPr>
            <a:cxnSpLocks/>
          </p:cNvCxnSpPr>
          <p:nvPr/>
        </p:nvCxnSpPr>
        <p:spPr>
          <a:xfrm>
            <a:off x="728662" y="6152601"/>
            <a:ext cx="0" cy="4234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D946352-58D5-0ECF-02BC-0447BD11C507}"/>
              </a:ext>
            </a:extLst>
          </p:cNvPr>
          <p:cNvCxnSpPr>
            <a:cxnSpLocks/>
          </p:cNvCxnSpPr>
          <p:nvPr/>
        </p:nvCxnSpPr>
        <p:spPr>
          <a:xfrm flipV="1">
            <a:off x="1245394" y="6364339"/>
            <a:ext cx="526256" cy="1912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68B4763-F960-3C95-A3EB-E3DB8EC3AE16}"/>
              </a:ext>
            </a:extLst>
          </p:cNvPr>
          <p:cNvSpPr txBox="1"/>
          <p:nvPr/>
        </p:nvSpPr>
        <p:spPr>
          <a:xfrm>
            <a:off x="7841389" y="4005294"/>
            <a:ext cx="4145824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특이사항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실행되고 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background </a:t>
            </a:r>
            <a:r>
              <a:rPr lang="ko-KR" altLang="en-US" sz="1000" dirty="0"/>
              <a:t>로 가거나</a:t>
            </a:r>
            <a:r>
              <a:rPr lang="en-US" altLang="ko-KR" sz="1000" dirty="0"/>
              <a:t>, </a:t>
            </a:r>
            <a:r>
              <a:rPr lang="ko-KR" altLang="en-US" sz="1000" dirty="0"/>
              <a:t>사라질 때에는 </a:t>
            </a:r>
            <a:r>
              <a:rPr lang="en-US" altLang="ko-KR" sz="1000" dirty="0"/>
              <a:t>onPause </a:t>
            </a:r>
            <a:r>
              <a:rPr lang="ko-KR" altLang="en-US" sz="1000" dirty="0"/>
              <a:t>상태에서 대기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</a:t>
            </a:r>
            <a:r>
              <a:rPr lang="en-US" altLang="ko-KR" sz="1000" dirty="0"/>
              <a:t>Life Cycle </a:t>
            </a:r>
            <a:r>
              <a:rPr lang="ko-KR" altLang="en-US" sz="1000" dirty="0"/>
              <a:t>수행이 끝난 후</a:t>
            </a:r>
            <a:r>
              <a:rPr lang="en-US" altLang="ko-KR" sz="1000" dirty="0"/>
              <a:t>, onStop</a:t>
            </a:r>
            <a:r>
              <a:rPr lang="ko-KR" altLang="en-US" sz="1000" dirty="0"/>
              <a:t> 부터 계속 진행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모두 정리한 뒤</a:t>
            </a:r>
            <a:r>
              <a:rPr lang="en-US" altLang="ko-KR" sz="1000" dirty="0"/>
              <a:t>,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실행시키는 것이 아니라</a:t>
            </a:r>
            <a:r>
              <a:rPr lang="en-US" altLang="ko-KR" sz="1000" dirty="0"/>
              <a:t>, onPause</a:t>
            </a:r>
            <a:r>
              <a:rPr lang="ko-KR" altLang="en-US" sz="1000" dirty="0"/>
              <a:t> 상태에서 대기했다가 다른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</a:t>
            </a:r>
            <a:r>
              <a:rPr lang="ko-KR" altLang="en-US" sz="1000" dirty="0" err="1"/>
              <a:t>실행시키고정리를</a:t>
            </a:r>
            <a:r>
              <a:rPr lang="ko-KR" altLang="en-US" sz="1000" dirty="0"/>
              <a:t> 수행한다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962893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5553</TotalTime>
  <Words>2004</Words>
  <Application>Microsoft Office PowerPoint</Application>
  <PresentationFormat>와이드스크린</PresentationFormat>
  <Paragraphs>309</Paragraphs>
  <Slides>19</Slides>
  <Notes>18</Notes>
  <HiddenSlides>1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126</cp:revision>
  <dcterms:created xsi:type="dcterms:W3CDTF">2024-04-09T08:20:40Z</dcterms:created>
  <dcterms:modified xsi:type="dcterms:W3CDTF">2024-05-08T03:43:14Z</dcterms:modified>
</cp:coreProperties>
</file>